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16" r:id="rId5"/>
    <p:sldId id="429" r:id="rId6"/>
    <p:sldId id="417" r:id="rId7"/>
    <p:sldId id="260" r:id="rId8"/>
    <p:sldId id="439" r:id="rId9"/>
    <p:sldId id="436" r:id="rId10"/>
    <p:sldId id="437" r:id="rId11"/>
    <p:sldId id="438" r:id="rId12"/>
    <p:sldId id="257" r:id="rId13"/>
    <p:sldId id="441" r:id="rId14"/>
    <p:sldId id="442" r:id="rId15"/>
    <p:sldId id="444" r:id="rId16"/>
    <p:sldId id="445" r:id="rId17"/>
    <p:sldId id="447" r:id="rId18"/>
    <p:sldId id="448" r:id="rId19"/>
    <p:sldId id="435" r:id="rId20"/>
    <p:sldId id="451" r:id="rId21"/>
    <p:sldId id="433" r:id="rId22"/>
    <p:sldId id="461" r:id="rId23"/>
    <p:sldId id="453" r:id="rId24"/>
    <p:sldId id="462" r:id="rId25"/>
    <p:sldId id="455" r:id="rId26"/>
    <p:sldId id="457" r:id="rId27"/>
    <p:sldId id="458" r:id="rId28"/>
    <p:sldId id="459" r:id="rId29"/>
  </p:sldIdLst>
  <p:sldSz cx="9144000" cy="5143500" type="screen16x9"/>
  <p:notesSz cx="7086600" cy="93726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, Nick" initials="WN" lastIdx="9" clrIdx="0">
    <p:extLst>
      <p:ext uri="{19B8F6BF-5375-455C-9EA6-DF929625EA0E}">
        <p15:presenceInfo xmlns:p15="http://schemas.microsoft.com/office/powerpoint/2012/main" userId="S-1-5-21-2227252855-110555244-558704246-1323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1CE"/>
    <a:srgbClr val="315575"/>
    <a:srgbClr val="01405D"/>
    <a:srgbClr val="002060"/>
    <a:srgbClr val="FA6400"/>
    <a:srgbClr val="0A2D74"/>
    <a:srgbClr val="4C71B7"/>
    <a:srgbClr val="00415D"/>
    <a:srgbClr val="210032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5" autoAdjust="0"/>
    <p:restoredTop sz="94290"/>
  </p:normalViewPr>
  <p:slideViewPr>
    <p:cSldViewPr snapToGrid="0">
      <p:cViewPr varScale="1">
        <p:scale>
          <a:sx n="102" d="100"/>
          <a:sy n="102" d="100"/>
        </p:scale>
        <p:origin x="184" y="800"/>
      </p:cViewPr>
      <p:guideLst>
        <p:guide orient="horz" pos="252"/>
        <p:guide orient="horz" pos="492"/>
        <p:guide pos="336"/>
        <p:guide pos="5617"/>
        <p:guide orient="horz" pos="3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TCFA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51-5249-BB16-14FE47507C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51-5249-BB16-14FE47507C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1-5249-BB16-14FE47507C5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51-5249-BB16-14FE47507C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51-5249-BB16-14FE47507C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51-5249-BB16-14FE47507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Cardiac Death</c:v>
                </c:pt>
                <c:pt idx="1">
                  <c:v>TVMI</c:v>
                </c:pt>
                <c:pt idx="2">
                  <c:v>CD-TLR</c:v>
                </c:pt>
                <c:pt idx="3">
                  <c:v>Hospitalisation  UAP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4.0999999999999996</c:v>
                </c:pt>
                <c:pt idx="2">
                  <c:v>11.2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1-5249-BB16-14FE47507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NoTCFA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C4-B349-AFA9-3FF4E30288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C4-B349-AFA9-3FF4E30288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AC4-B349-AFA9-3FF4E3028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Cardiac Death</c:v>
                </c:pt>
                <c:pt idx="1">
                  <c:v>TVMI</c:v>
                </c:pt>
                <c:pt idx="2">
                  <c:v>CD-TLR</c:v>
                </c:pt>
                <c:pt idx="3">
                  <c:v>Hospitalisation  UAP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0.34</c:v>
                </c:pt>
                <c:pt idx="1">
                  <c:v>0</c:v>
                </c:pt>
                <c:pt idx="2">
                  <c:v>1.4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1-5249-BB16-14FE47507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168285999"/>
        <c:axId val="802780319"/>
      </c:barChart>
      <c:catAx>
        <c:axId val="116828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02780319"/>
        <c:crossesAt val="0"/>
        <c:auto val="1"/>
        <c:lblAlgn val="ctr"/>
        <c:lblOffset val="100"/>
        <c:noMultiLvlLbl val="0"/>
      </c:catAx>
      <c:valAx>
        <c:axId val="802780319"/>
        <c:scaling>
          <c:orientation val="minMax"/>
          <c:max val="15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16828599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819476609541454"/>
          <c:y val="0.92083795081170405"/>
          <c:w val="0.20361046780917091"/>
          <c:h val="7.9162049188295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TCFA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51-5249-BB16-14FE47507C5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51-5249-BB16-14FE47507C5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1-5249-BB16-14FE47507C5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51-5249-BB16-14FE47507C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51-5249-BB16-14FE47507C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51-5249-BB16-14FE47507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Cardiac Death</c:v>
                </c:pt>
                <c:pt idx="1">
                  <c:v>TVMI</c:v>
                </c:pt>
                <c:pt idx="2">
                  <c:v>CD-TLR</c:v>
                </c:pt>
                <c:pt idx="3">
                  <c:v>Hosp UAP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4.0999999999999996</c:v>
                </c:pt>
                <c:pt idx="2">
                  <c:v>11.2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1-5249-BB16-14FE47507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FFR(+) Revascularized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DCA-2648-8FCF-743C2D02CA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DCA-2648-8FCF-743C2D02CA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DCA-2648-8FCF-743C2D02CA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4.3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DCA-2648-8FCF-743C2D02C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Cardiac Death</c:v>
                </c:pt>
                <c:pt idx="1">
                  <c:v>TVMI</c:v>
                </c:pt>
                <c:pt idx="2">
                  <c:v>CD-TLR</c:v>
                </c:pt>
                <c:pt idx="3">
                  <c:v>Hosp UAP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3.2</c:v>
                </c:pt>
                <c:pt idx="2">
                  <c:v>2.1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1-5249-BB16-14FE47507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168285999"/>
        <c:axId val="802780319"/>
      </c:barChart>
      <c:catAx>
        <c:axId val="116828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02780319"/>
        <c:crossesAt val="0"/>
        <c:auto val="1"/>
        <c:lblAlgn val="ctr"/>
        <c:lblOffset val="100"/>
        <c:noMultiLvlLbl val="0"/>
      </c:catAx>
      <c:valAx>
        <c:axId val="802780319"/>
        <c:scaling>
          <c:orientation val="minMax"/>
          <c:max val="15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16828599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481678760743143"/>
          <c:y val="0.92083795081170405"/>
          <c:w val="0.35036629612474912"/>
          <c:h val="7.9162049188295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0.06037</cdr:x>
      <cdr:y>0.09579</cdr:y>
    </cdr:from>
    <cdr:to>
      <cdr:x>0.06037</cdr:x>
      <cdr:y>0.87864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7CB8516-2BEC-EC42-8A07-7850BF4D53FA}"/>
            </a:ext>
          </a:extLst>
        </cdr:cNvPr>
        <cdr:cNvCxnSpPr/>
      </cdr:nvCxnSpPr>
      <cdr:spPr bwMode="auto">
        <a:xfrm xmlns:a="http://schemas.openxmlformats.org/drawingml/2006/main">
          <a:off x="469232" y="295625"/>
          <a:ext cx="0" cy="241594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0.06037</cdr:x>
      <cdr:y>0.09579</cdr:y>
    </cdr:from>
    <cdr:to>
      <cdr:x>0.06037</cdr:x>
      <cdr:y>0.87864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7CB8516-2BEC-EC42-8A07-7850BF4D53FA}"/>
            </a:ext>
          </a:extLst>
        </cdr:cNvPr>
        <cdr:cNvCxnSpPr/>
      </cdr:nvCxnSpPr>
      <cdr:spPr bwMode="auto">
        <a:xfrm xmlns:a="http://schemas.openxmlformats.org/drawingml/2006/main">
          <a:off x="469232" y="295625"/>
          <a:ext cx="0" cy="241594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2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err="1">
                <a:latin typeface="Myriad Pro" panose="020B0503030403020204" pitchFamily="34" charset="0"/>
              </a:rPr>
              <a:t>Our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study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the</a:t>
            </a:r>
            <a:r>
              <a:rPr lang="hu-HU" sz="1200" dirty="0">
                <a:latin typeface="Myriad Pro" panose="020B0503030403020204" pitchFamily="34" charset="0"/>
              </a:rPr>
              <a:t> COMBINE </a:t>
            </a:r>
            <a:r>
              <a:rPr lang="hu-HU" sz="1200" dirty="0" err="1">
                <a:latin typeface="Myriad Pro" panose="020B0503030403020204" pitchFamily="34" charset="0"/>
              </a:rPr>
              <a:t>trial</a:t>
            </a:r>
            <a:r>
              <a:rPr lang="hu-HU" sz="1200" dirty="0">
                <a:latin typeface="Myriad Pro" panose="020B0503030403020204" pitchFamily="34" charset="0"/>
              </a:rPr>
              <a:t> is a m</a:t>
            </a:r>
            <a:r>
              <a:rPr lang="en-GB" sz="1200" dirty="0" err="1">
                <a:latin typeface="Myriad Pro" panose="020B0503030403020204" pitchFamily="34" charset="0"/>
              </a:rPr>
              <a:t>ulti-center</a:t>
            </a:r>
            <a:r>
              <a:rPr lang="en-GB" sz="1200" dirty="0">
                <a:latin typeface="Myriad Pro" panose="020B0503030403020204" pitchFamily="34" charset="0"/>
              </a:rPr>
              <a:t>, prospective</a:t>
            </a:r>
            <a:r>
              <a:rPr lang="hu-HU" sz="1200" dirty="0">
                <a:latin typeface="Myriad Pro" panose="020B0503030403020204" pitchFamily="34" charset="0"/>
              </a:rPr>
              <a:t>,</a:t>
            </a:r>
            <a:r>
              <a:rPr lang="en-GB" sz="1200" dirty="0">
                <a:latin typeface="Myriad Pro" panose="020B0503030403020204" pitchFamily="34" charset="0"/>
              </a:rPr>
              <a:t> natural history study which combines FFR hemodynamic </a:t>
            </a:r>
            <a:r>
              <a:rPr lang="hu-HU" sz="1200" dirty="0">
                <a:latin typeface="Myriad Pro" panose="020B0503030403020204" pitchFamily="34" charset="0"/>
              </a:rPr>
              <a:t>and </a:t>
            </a:r>
            <a:r>
              <a:rPr lang="en-GB" sz="1200" dirty="0">
                <a:latin typeface="Myriad Pro" panose="020B0503030403020204" pitchFamily="34" charset="0"/>
              </a:rPr>
              <a:t>OCT morphologic assessment of non-</a:t>
            </a:r>
            <a:r>
              <a:rPr lang="hu-HU" sz="1200" dirty="0" err="1">
                <a:latin typeface="Myriad Pro" panose="020B0503030403020204" pitchFamily="34" charset="0"/>
              </a:rPr>
              <a:t>culprit</a:t>
            </a:r>
            <a:r>
              <a:rPr lang="en-GB" sz="1200" dirty="0">
                <a:latin typeface="Myriad Pro" panose="020B0503030403020204" pitchFamily="34" charset="0"/>
              </a:rPr>
              <a:t> lesions</a:t>
            </a:r>
            <a:r>
              <a:rPr lang="hu-HU" sz="1200" dirty="0">
                <a:latin typeface="Myriad Pro" panose="020B0503030403020204" pitchFamily="34" charset="0"/>
              </a:rPr>
              <a:t>. </a:t>
            </a:r>
            <a:r>
              <a:rPr lang="en-GB" sz="1200" dirty="0">
                <a:latin typeface="Myriad Pro" panose="020B0503030403020204" pitchFamily="34" charset="0"/>
              </a:rPr>
              <a:t>The study population consists of DM patients </a:t>
            </a:r>
            <a:r>
              <a:rPr lang="hu-HU" sz="1200" dirty="0" err="1">
                <a:latin typeface="Myriad Pro" panose="020B0503030403020204" pitchFamily="34" charset="0"/>
              </a:rPr>
              <a:t>inclusively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en-GB" sz="1200" dirty="0">
                <a:latin typeface="Myriad Pro" panose="020B0503030403020204" pitchFamily="34" charset="0"/>
              </a:rPr>
              <a:t>with any clinical presentation</a:t>
            </a:r>
            <a:r>
              <a:rPr lang="hu-HU" sz="1200" dirty="0">
                <a:latin typeface="Myriad Pro" panose="020B0503030403020204" pitchFamily="34" charset="0"/>
              </a:rPr>
              <a:t>.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  <a:endParaRPr lang="hu-HU" sz="1200" dirty="0">
              <a:latin typeface="Myriad Pro" panose="020B0503030403020204" pitchFamily="34" charset="0"/>
            </a:endParaRPr>
          </a:p>
          <a:p>
            <a:r>
              <a:rPr lang="en-GB" sz="1200" dirty="0">
                <a:latin typeface="Myriad Pro" panose="020B0503030403020204" pitchFamily="34" charset="0"/>
              </a:rPr>
              <a:t>After full revascularization of the culprit plaques, the </a:t>
            </a:r>
            <a:r>
              <a:rPr lang="hu-HU" sz="1200" dirty="0">
                <a:latin typeface="Myriad Pro" panose="020B0503030403020204" pitchFamily="34" charset="0"/>
              </a:rPr>
              <a:t>(</a:t>
            </a:r>
            <a:r>
              <a:rPr lang="en-GB" sz="1200" dirty="0">
                <a:latin typeface="Myriad Pro" panose="020B0503030403020204" pitchFamily="34" charset="0"/>
              </a:rPr>
              <a:t>study</a:t>
            </a:r>
            <a:r>
              <a:rPr lang="hu-HU" sz="1200" dirty="0">
                <a:latin typeface="Myriad Pro" panose="020B0503030403020204" pitchFamily="34" charset="0"/>
              </a:rPr>
              <a:t>)</a:t>
            </a:r>
            <a:r>
              <a:rPr lang="en-GB" sz="1200" dirty="0">
                <a:latin typeface="Myriad Pro" panose="020B0503030403020204" pitchFamily="34" charset="0"/>
              </a:rPr>
              <a:t> target intermediate lesions </a:t>
            </a:r>
            <a:r>
              <a:rPr lang="hu-HU" sz="1200" dirty="0" err="1">
                <a:latin typeface="Myriad Pro" panose="020B0503030403020204" pitchFamily="34" charset="0"/>
              </a:rPr>
              <a:t>were</a:t>
            </a:r>
            <a:r>
              <a:rPr lang="en-GB" sz="1200" dirty="0">
                <a:latin typeface="Myriad Pro" panose="020B0503030403020204" pitchFamily="34" charset="0"/>
              </a:rPr>
              <a:t> evaluated by FF</a:t>
            </a:r>
            <a:r>
              <a:rPr lang="hu-HU" sz="1200" dirty="0">
                <a:latin typeface="Myriad Pro" panose="020B0503030403020204" pitchFamily="34" charset="0"/>
              </a:rPr>
              <a:t>R. </a:t>
            </a:r>
            <a:r>
              <a:rPr lang="hu-HU" sz="1200" dirty="0" err="1">
                <a:latin typeface="Myriad Pro" panose="020B0503030403020204" pitchFamily="34" charset="0"/>
              </a:rPr>
              <a:t>FFR-positive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lesions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underwent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full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revascularization</a:t>
            </a:r>
            <a:r>
              <a:rPr lang="hu-HU" sz="1200" dirty="0">
                <a:latin typeface="Myriad Pro" panose="020B0503030403020204" pitchFamily="34" charset="0"/>
              </a:rPr>
              <a:t> </a:t>
            </a:r>
            <a:r>
              <a:rPr lang="hu-HU" sz="1200" dirty="0" err="1">
                <a:latin typeface="Myriad Pro" panose="020B0503030403020204" pitchFamily="34" charset="0"/>
              </a:rPr>
              <a:t>by</a:t>
            </a:r>
            <a:r>
              <a:rPr lang="hu-HU" sz="1200" dirty="0">
                <a:latin typeface="Myriad Pro" panose="020B0503030403020204" pitchFamily="34" charset="0"/>
              </a:rPr>
              <a:t> PCI.</a:t>
            </a:r>
            <a:r>
              <a:rPr lang="hu-HU" sz="1200" baseline="0" dirty="0">
                <a:latin typeface="Myriad Pro" panose="020B0503030403020204" pitchFamily="34" charset="0"/>
              </a:rPr>
              <a:t> The FFR&gt;0.80 </a:t>
            </a:r>
            <a:r>
              <a:rPr lang="hu-HU" sz="1200" baseline="0" dirty="0" err="1">
                <a:latin typeface="Myriad Pro" panose="020B0503030403020204" pitchFamily="34" charset="0"/>
              </a:rPr>
              <a:t>lesions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are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treated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medically</a:t>
            </a:r>
            <a:r>
              <a:rPr lang="hu-HU" sz="1200" baseline="0" dirty="0">
                <a:latin typeface="Myriad Pro" panose="020B0503030403020204" pitchFamily="34" charset="0"/>
              </a:rPr>
              <a:t>. </a:t>
            </a:r>
            <a:r>
              <a:rPr lang="hu-HU" sz="1200" baseline="0" dirty="0" err="1">
                <a:latin typeface="Myriad Pro" panose="020B0503030403020204" pitchFamily="34" charset="0"/>
              </a:rPr>
              <a:t>All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patients</a:t>
            </a:r>
            <a:r>
              <a:rPr lang="hu-HU" sz="1200" baseline="0" dirty="0">
                <a:latin typeface="Myriad Pro" panose="020B0503030403020204" pitchFamily="34" charset="0"/>
              </a:rPr>
              <a:t> had an </a:t>
            </a:r>
            <a:r>
              <a:rPr lang="en-GB" sz="1200" dirty="0">
                <a:latin typeface="Myriad Pro" panose="020B0503030403020204" pitchFamily="34" charset="0"/>
              </a:rPr>
              <a:t>OCT </a:t>
            </a:r>
            <a:r>
              <a:rPr lang="en-GB" sz="1200" dirty="0" err="1">
                <a:latin typeface="Myriad Pro" panose="020B0503030403020204" pitchFamily="34" charset="0"/>
              </a:rPr>
              <a:t>investigatio</a:t>
            </a:r>
            <a:r>
              <a:rPr lang="hu-HU" sz="1200" dirty="0">
                <a:latin typeface="Myriad Pro" panose="020B0503030403020204" pitchFamily="34" charset="0"/>
              </a:rPr>
              <a:t>n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to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detect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the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TCFAs</a:t>
            </a:r>
            <a:r>
              <a:rPr lang="hu-HU" sz="1200" baseline="0" dirty="0">
                <a:latin typeface="Myriad Pro" panose="020B0503030403020204" pitchFamily="34" charset="0"/>
              </a:rPr>
              <a:t> and </a:t>
            </a:r>
            <a:r>
              <a:rPr lang="hu-HU" sz="1200" baseline="0" dirty="0" err="1">
                <a:latin typeface="Myriad Pro" panose="020B0503030403020204" pitchFamily="34" charset="0"/>
              </a:rPr>
              <a:t>other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complicated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plaques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in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the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target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lesions</a:t>
            </a:r>
            <a:r>
              <a:rPr lang="hu-HU" sz="1200" baseline="0" dirty="0">
                <a:latin typeface="Myriad Pro" panose="020B0503030403020204" pitchFamily="34" charset="0"/>
              </a:rPr>
              <a:t>. (The </a:t>
            </a:r>
            <a:r>
              <a:rPr lang="hu-HU" sz="1200" baseline="0" dirty="0" err="1">
                <a:latin typeface="Myriad Pro" panose="020B0503030403020204" pitchFamily="34" charset="0"/>
              </a:rPr>
              <a:t>study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hypothesis</a:t>
            </a:r>
            <a:r>
              <a:rPr lang="hu-HU" sz="1200" baseline="0" dirty="0">
                <a:latin typeface="Myriad Pro" panose="020B0503030403020204" pitchFamily="34" charset="0"/>
              </a:rPr>
              <a:t> is </a:t>
            </a:r>
            <a:r>
              <a:rPr lang="hu-HU" sz="1200" baseline="0" dirty="0" err="1">
                <a:latin typeface="Myriad Pro" panose="020B0503030403020204" pitchFamily="34" charset="0"/>
              </a:rPr>
              <a:t>that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TCFA-positive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patients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have</a:t>
            </a:r>
            <a:r>
              <a:rPr lang="hu-HU" sz="1200" baseline="0" dirty="0">
                <a:latin typeface="Myriad Pro" panose="020B0503030403020204" pitchFamily="34" charset="0"/>
              </a:rPr>
              <a:t> a </a:t>
            </a:r>
            <a:r>
              <a:rPr lang="hu-HU" sz="1200" baseline="0" dirty="0" err="1">
                <a:latin typeface="Myriad Pro" panose="020B0503030403020204" pitchFamily="34" charset="0"/>
              </a:rPr>
              <a:t>higher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target-lesion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related</a:t>
            </a:r>
            <a:r>
              <a:rPr lang="hu-HU" sz="1200" baseline="0" dirty="0">
                <a:latin typeface="Myriad Pro" panose="020B0503030403020204" pitchFamily="34" charset="0"/>
              </a:rPr>
              <a:t> MACE </a:t>
            </a:r>
            <a:r>
              <a:rPr lang="hu-HU" sz="1200" baseline="0" dirty="0" err="1">
                <a:latin typeface="Myriad Pro" panose="020B0503030403020204" pitchFamily="34" charset="0"/>
              </a:rPr>
              <a:t>rate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compared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to</a:t>
            </a:r>
            <a:r>
              <a:rPr lang="hu-HU" sz="1200" baseline="0" dirty="0">
                <a:latin typeface="Myriad Pro" panose="020B0503030403020204" pitchFamily="34" charset="0"/>
              </a:rPr>
              <a:t> TCFA </a:t>
            </a:r>
            <a:r>
              <a:rPr lang="hu-HU" sz="1200" baseline="0" dirty="0" err="1">
                <a:latin typeface="Myriad Pro" panose="020B0503030403020204" pitchFamily="34" charset="0"/>
              </a:rPr>
              <a:t>negative</a:t>
            </a:r>
            <a:r>
              <a:rPr lang="hu-HU" sz="1200" baseline="0" dirty="0">
                <a:latin typeface="Myriad Pro" panose="020B0503030403020204" pitchFamily="34" charset="0"/>
              </a:rPr>
              <a:t> </a:t>
            </a:r>
            <a:r>
              <a:rPr lang="hu-HU" sz="1200" baseline="0" dirty="0" err="1">
                <a:latin typeface="Myriad Pro" panose="020B0503030403020204" pitchFamily="34" charset="0"/>
              </a:rPr>
              <a:t>patients</a:t>
            </a:r>
            <a:r>
              <a:rPr lang="hu-HU" sz="1200" baseline="0" dirty="0">
                <a:latin typeface="Myriad Pro" panose="020B0503030403020204" pitchFamily="34" charset="0"/>
              </a:rPr>
              <a:t>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8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1" baseline="0">
          <a:solidFill>
            <a:schemeClr val="accent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1" baseline="0">
          <a:solidFill>
            <a:schemeClr val="accent4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1" baseline="0">
          <a:solidFill>
            <a:schemeClr val="accent4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1" baseline="0">
          <a:solidFill>
            <a:schemeClr val="accent4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1" baseline="0">
          <a:solidFill>
            <a:schemeClr val="accent4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image" Target="../media/image3.jpeg"/><Relationship Id="rId3" Type="http://schemas.openxmlformats.org/officeDocument/2006/relationships/image" Target="../media/image15.jpg"/><Relationship Id="rId21" Type="http://schemas.openxmlformats.org/officeDocument/2006/relationships/image" Target="../media/image6.jpe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jp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19" Type="http://schemas.openxmlformats.org/officeDocument/2006/relationships/image" Target="../media/image4.jpe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44" y="248761"/>
            <a:ext cx="8897112" cy="1923604"/>
          </a:xfrm>
        </p:spPr>
        <p:txBody>
          <a:bodyPr/>
          <a:lstStyle/>
          <a:p>
            <a:pPr eaLnBrk="1" hangingPunct="1"/>
            <a:r>
              <a:rPr lang="en-GB" sz="2800" dirty="0"/>
              <a:t>Combined </a:t>
            </a:r>
            <a:r>
              <a:rPr lang="en-GB" sz="28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Optical Coherence Tomography</a:t>
            </a:r>
            <a:r>
              <a:rPr lang="en-GB" sz="2800" i="1" dirty="0">
                <a:solidFill>
                  <a:schemeClr val="accent2"/>
                </a:solidFill>
              </a:rPr>
              <a:t> </a:t>
            </a:r>
            <a:br>
              <a:rPr lang="en-GB" sz="2800" dirty="0"/>
            </a:br>
            <a:r>
              <a:rPr lang="en-GB" sz="2800" dirty="0"/>
              <a:t>and </a:t>
            </a:r>
            <a:r>
              <a:rPr lang="en-GB" sz="28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Fractional Flow Reserve </a:t>
            </a:r>
            <a:r>
              <a:rPr lang="en-GB" sz="2800" dirty="0"/>
              <a:t>Assessment </a:t>
            </a:r>
            <a:br>
              <a:rPr lang="en-GB" sz="2800" dirty="0"/>
            </a:br>
            <a:r>
              <a:rPr lang="en-GB" sz="2800" dirty="0"/>
              <a:t>to Better Predict Adverse Event Outcomes </a:t>
            </a:r>
            <a:br>
              <a:rPr lang="en-GB" sz="2800" dirty="0"/>
            </a:br>
            <a:r>
              <a:rPr lang="en-GB" sz="2800" dirty="0"/>
              <a:t>in DM Patients</a:t>
            </a:r>
            <a:br>
              <a:rPr lang="en-GB" sz="2800" b="0" dirty="0"/>
            </a:br>
            <a:r>
              <a:rPr lang="en-GB" sz="2800" b="0" dirty="0"/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41" y="2430106"/>
            <a:ext cx="8667717" cy="545536"/>
          </a:xfrm>
        </p:spPr>
        <p:txBody>
          <a:bodyPr/>
          <a:lstStyle/>
          <a:p>
            <a:r>
              <a:rPr lang="en-GB" sz="2000" b="0" u="sng" dirty="0"/>
              <a:t>Elvin Kedhi</a:t>
            </a:r>
            <a:r>
              <a:rPr lang="en-GB" sz="2000" b="0" dirty="0"/>
              <a:t>, </a:t>
            </a:r>
            <a:r>
              <a:rPr lang="en-GB" sz="2000" b="0" dirty="0" err="1"/>
              <a:t>Balazs</a:t>
            </a:r>
            <a:r>
              <a:rPr lang="en-GB" sz="2000" b="0" dirty="0"/>
              <a:t> Berta, Tomasz </a:t>
            </a:r>
            <a:r>
              <a:rPr lang="en-GB" sz="2000" b="0" dirty="0" err="1"/>
              <a:t>Roleder</a:t>
            </a:r>
            <a:r>
              <a:rPr lang="en-GB" sz="2000" b="0" dirty="0"/>
              <a:t>, </a:t>
            </a:r>
            <a:r>
              <a:rPr lang="en-GB" sz="2000" b="0" dirty="0" err="1"/>
              <a:t>Renicus</a:t>
            </a:r>
            <a:r>
              <a:rPr lang="en-GB" sz="2000" b="0" dirty="0"/>
              <a:t> S. </a:t>
            </a:r>
            <a:r>
              <a:rPr lang="en-GB" sz="2000" b="0" dirty="0" err="1"/>
              <a:t>Hermanides</a:t>
            </a:r>
            <a:r>
              <a:rPr lang="en-GB" sz="2000" b="0" dirty="0"/>
              <a:t>, Alexander JJ. </a:t>
            </a:r>
            <a:r>
              <a:rPr lang="en-GB" sz="2000" b="0" dirty="0" err="1"/>
              <a:t>IJsselmuiden</a:t>
            </a:r>
            <a:r>
              <a:rPr lang="en-GB" sz="2000" b="0" dirty="0"/>
              <a:t>, Floris </a:t>
            </a:r>
            <a:r>
              <a:rPr lang="en-GB" sz="2000" b="0" dirty="0" err="1"/>
              <a:t>Kauer</a:t>
            </a:r>
            <a:r>
              <a:rPr lang="en-GB" sz="2000" b="0" dirty="0"/>
              <a:t>, Fernando Alfonso, Bruno Pereira, Michael </a:t>
            </a:r>
            <a:r>
              <a:rPr lang="en-GB" sz="2000" b="0" dirty="0" err="1"/>
              <a:t>Magro</a:t>
            </a:r>
            <a:r>
              <a:rPr lang="en-GB" sz="2000" b="0" dirty="0"/>
              <a:t>, Krzysztof Malinowski, Clemens von </a:t>
            </a:r>
            <a:r>
              <a:rPr lang="en-GB" sz="2000" b="0" dirty="0" err="1"/>
              <a:t>Birgelen</a:t>
            </a:r>
            <a:r>
              <a:rPr lang="en-GB" sz="2000" b="0" dirty="0"/>
              <a:t>, Javier </a:t>
            </a:r>
            <a:r>
              <a:rPr lang="en-GB" sz="2000" b="0" dirty="0" err="1"/>
              <a:t>Escaned</a:t>
            </a:r>
            <a:r>
              <a:rPr lang="en-GB" sz="2000" b="0" dirty="0"/>
              <a:t>, Cyril Camaro, Mark W Kennedy, Holger </a:t>
            </a:r>
            <a:r>
              <a:rPr lang="en-GB" sz="2000" b="0" dirty="0" err="1"/>
              <a:t>Nef</a:t>
            </a:r>
            <a:r>
              <a:rPr lang="en-GB" sz="2000" b="0" dirty="0"/>
              <a:t>, Giuseppe    De Luca, Hector M. Garcia-Garcia,</a:t>
            </a:r>
            <a:r>
              <a:rPr lang="hu-HU" sz="2000" b="0" dirty="0"/>
              <a:t> </a:t>
            </a:r>
            <a:r>
              <a:rPr lang="en-GB" sz="2000" b="0" dirty="0"/>
              <a:t>Wojciech </a:t>
            </a:r>
            <a:r>
              <a:rPr lang="en-GB" sz="2000" b="0" dirty="0" err="1"/>
              <a:t>Wojakowski</a:t>
            </a:r>
            <a:r>
              <a:rPr lang="en-GB" sz="2000" b="0" dirty="0"/>
              <a:t> </a:t>
            </a:r>
          </a:p>
          <a:p>
            <a:r>
              <a:rPr lang="en-GB" sz="2000" b="0" dirty="0"/>
              <a:t>On behalf of  </a:t>
            </a:r>
            <a:r>
              <a:rPr lang="en-GB" sz="2000" dirty="0"/>
              <a:t>COMBINE investigators</a:t>
            </a:r>
            <a:endParaRPr lang="en-NL" sz="2000" dirty="0"/>
          </a:p>
          <a:p>
            <a:pPr eaLnBrk="1" hangingPunct="1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58DF3-0A7E-1C45-8EDB-59972A1A63D4}"/>
              </a:ext>
            </a:extLst>
          </p:cNvPr>
          <p:cNvSpPr txBox="1"/>
          <p:nvPr/>
        </p:nvSpPr>
        <p:spPr>
          <a:xfrm>
            <a:off x="2384993" y="1831811"/>
            <a:ext cx="414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COMBINE (OCT–FFR) Trial</a:t>
            </a:r>
            <a:endParaRPr lang="en-US" sz="2400" i="0" dirty="0" err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Csoportba foglalás 19">
            <a:extLst>
              <a:ext uri="{FF2B5EF4-FFF2-40B4-BE49-F238E27FC236}">
                <a16:creationId xmlns:a16="http://schemas.microsoft.com/office/drawing/2014/main" id="{8CE4CBBA-F8E1-E448-899D-A4C2310A18E9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1AF3016B-90B5-4249-A6CF-AE1F6BB9D8DC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8" name="Picture 4" descr="ULB – Hôpital Erasme - Ortho-Rhumato">
                <a:extLst>
                  <a:ext uri="{FF2B5EF4-FFF2-40B4-BE49-F238E27FC236}">
                    <a16:creationId xmlns:a16="http://schemas.microsoft.com/office/drawing/2014/main" id="{80E075E7-8BC3-BF4B-BB95-FEA5800DE6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Physician Assistant Isala Hartcentrum - NAPA">
                <a:extLst>
                  <a:ext uri="{FF2B5EF4-FFF2-40B4-BE49-F238E27FC236}">
                    <a16:creationId xmlns:a16="http://schemas.microsoft.com/office/drawing/2014/main" id="{8086BF50-71ED-614C-8259-2FED14696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Beneficiaries &amp; Partners - OcuTher">
                <a:extLst>
                  <a:ext uri="{FF2B5EF4-FFF2-40B4-BE49-F238E27FC236}">
                    <a16:creationId xmlns:a16="http://schemas.microsoft.com/office/drawing/2014/main" id="{433D3B95-20ED-714E-9A21-D0007F58C2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Csoportba foglalás 21">
              <a:extLst>
                <a:ext uri="{FF2B5EF4-FFF2-40B4-BE49-F238E27FC236}">
                  <a16:creationId xmlns:a16="http://schemas.microsoft.com/office/drawing/2014/main" id="{9E35FBAD-2F54-5844-881B-A4F29D883D62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16" name="Kép 30">
                <a:extLst>
                  <a:ext uri="{FF2B5EF4-FFF2-40B4-BE49-F238E27FC236}">
                    <a16:creationId xmlns:a16="http://schemas.microsoft.com/office/drawing/2014/main" id="{A8DF72E3-3DA7-AD4A-A6A8-4478696DD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17" name="Csoportba foglalás 31">
                <a:extLst>
                  <a:ext uri="{FF2B5EF4-FFF2-40B4-BE49-F238E27FC236}">
                    <a16:creationId xmlns:a16="http://schemas.microsoft.com/office/drawing/2014/main" id="{576FB994-847B-BB44-B503-C09A047F995D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18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8002A328-469D-2944-AA75-E6F405393A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Rounded Rectangle 25">
                  <a:extLst>
                    <a:ext uri="{FF2B5EF4-FFF2-40B4-BE49-F238E27FC236}">
                      <a16:creationId xmlns:a16="http://schemas.microsoft.com/office/drawing/2014/main" id="{7E8B6B4B-A824-444E-84CF-13C8A2C4A4ED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76A0-1E62-2B4B-930E-B44D245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98158"/>
            <a:ext cx="7769225" cy="566738"/>
          </a:xfrm>
        </p:spPr>
        <p:txBody>
          <a:bodyPr/>
          <a:lstStyle/>
          <a:p>
            <a:r>
              <a:rPr lang="en-US" dirty="0"/>
              <a:t>Study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49F0-5EF0-9445-AA91-0F9CB12D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14" y="933522"/>
            <a:ext cx="8443425" cy="3375889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1800" dirty="0"/>
              <a:t>Primary endpoint: </a:t>
            </a:r>
            <a:r>
              <a:rPr lang="en-GB" sz="1800" b="0" dirty="0">
                <a:solidFill>
                  <a:schemeClr val="bg1"/>
                </a:solidFill>
              </a:rPr>
              <a:t>The incidence of target lesion related MACE defined as: </a:t>
            </a:r>
            <a:r>
              <a:rPr lang="en-GB" sz="1800" i="1" dirty="0"/>
              <a:t>Cardiac death*, target vessel myocardial infarction (MI), clinically-driven target lesion revascularisation (TLR), or hospitalisation due to unstable or progressive angina**</a:t>
            </a:r>
            <a:r>
              <a:rPr lang="en-GB" sz="1800" b="0" dirty="0">
                <a:solidFill>
                  <a:schemeClr val="accent2"/>
                </a:solidFill>
              </a:rPr>
              <a:t> </a:t>
            </a:r>
            <a:r>
              <a:rPr lang="en-GB" sz="1800" b="0" dirty="0">
                <a:solidFill>
                  <a:schemeClr val="bg1"/>
                </a:solidFill>
              </a:rPr>
              <a:t>at 18 months in the </a:t>
            </a:r>
            <a:r>
              <a:rPr lang="en-GB" sz="1800" i="1" dirty="0"/>
              <a:t>FFR-negative TCFA patients (Group B)</a:t>
            </a:r>
            <a:r>
              <a:rPr lang="en-GB" sz="18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bg1"/>
                </a:solidFill>
              </a:rPr>
              <a:t>vs. </a:t>
            </a:r>
            <a:r>
              <a:rPr lang="en-GB" sz="1800" i="1" dirty="0"/>
              <a:t>FFR-negative No-TCFA patients (Group A)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GB" sz="18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800" dirty="0"/>
              <a:t>Key secondary endpoint: </a:t>
            </a:r>
            <a:r>
              <a:rPr lang="en-GB" sz="1800" b="0" dirty="0"/>
              <a:t>Incidence of MACE </a:t>
            </a:r>
            <a:r>
              <a:rPr lang="en-GB" sz="1800" i="1" dirty="0"/>
              <a:t>(Cardiac Death, TV-MI, CD-TLR, or hospitalisation for unstable angina)</a:t>
            </a:r>
            <a:r>
              <a:rPr lang="en-GB" sz="1800" b="0" dirty="0"/>
              <a:t> between </a:t>
            </a:r>
            <a:r>
              <a:rPr lang="en-GB" sz="1800" i="1" dirty="0"/>
              <a:t>FFR-negative TCFA-positive (Group B) </a:t>
            </a:r>
            <a:r>
              <a:rPr lang="en-GB" sz="1800" b="0" dirty="0"/>
              <a:t>vs. </a:t>
            </a:r>
            <a:r>
              <a:rPr lang="en-GB" sz="1800" i="1" dirty="0"/>
              <a:t>Revascularized FFR-positive lesions (Group C) </a:t>
            </a:r>
          </a:p>
          <a:p>
            <a:pPr marL="0" indent="0">
              <a:buClr>
                <a:schemeClr val="bg1">
                  <a:lumMod val="50000"/>
                  <a:lumOff val="50000"/>
                </a:schemeClr>
              </a:buClr>
              <a:buNone/>
            </a:pPr>
            <a:endParaRPr lang="en-GB" sz="1000" i="1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GB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100" dirty="0">
                <a:solidFill>
                  <a:schemeClr val="bg1"/>
                </a:solidFill>
              </a:rPr>
              <a:t>        * Not directly related to non-target lesion events    </a:t>
            </a:r>
            <a:r>
              <a:rPr lang="en-US" sz="1100" dirty="0">
                <a:solidFill>
                  <a:schemeClr val="bg1"/>
                </a:solidFill>
              </a:rPr>
              <a:t>** Any Unstable Angina not related to non-target lesions events </a:t>
            </a:r>
          </a:p>
          <a:p>
            <a:endParaRPr lang="en-GB" sz="11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GB" sz="18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1200" dirty="0"/>
          </a:p>
          <a:p>
            <a:endParaRPr lang="en-GB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Csoportba foglalás 19">
            <a:extLst>
              <a:ext uri="{FF2B5EF4-FFF2-40B4-BE49-F238E27FC236}">
                <a16:creationId xmlns:a16="http://schemas.microsoft.com/office/drawing/2014/main" id="{2162947B-FE7F-3146-AB42-E826B7B2C4B3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31CF3A2B-981F-6848-9A67-B161BC346457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7" name="Picture 4" descr="ULB – Hôpital Erasme - Ortho-Rhumato">
                <a:extLst>
                  <a:ext uri="{FF2B5EF4-FFF2-40B4-BE49-F238E27FC236}">
                    <a16:creationId xmlns:a16="http://schemas.microsoft.com/office/drawing/2014/main" id="{9FCC870A-D1C7-404F-A54D-80FCE6E88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Physician Assistant Isala Hartcentrum - NAPA">
                <a:extLst>
                  <a:ext uri="{FF2B5EF4-FFF2-40B4-BE49-F238E27FC236}">
                    <a16:creationId xmlns:a16="http://schemas.microsoft.com/office/drawing/2014/main" id="{320E08B3-D232-5E48-B1E3-E139A9684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Beneficiaries &amp; Partners - OcuTher">
                <a:extLst>
                  <a:ext uri="{FF2B5EF4-FFF2-40B4-BE49-F238E27FC236}">
                    <a16:creationId xmlns:a16="http://schemas.microsoft.com/office/drawing/2014/main" id="{D8A97921-ED51-8E4D-A1DD-267362FD0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148E3B5A-11C5-3748-B563-09088EC116BE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3" name="Kép 30">
                <a:extLst>
                  <a:ext uri="{FF2B5EF4-FFF2-40B4-BE49-F238E27FC236}">
                    <a16:creationId xmlns:a16="http://schemas.microsoft.com/office/drawing/2014/main" id="{8FA3495F-763C-9A4C-9BE3-CD82735E83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4" name="Csoportba foglalás 31">
                <a:extLst>
                  <a:ext uri="{FF2B5EF4-FFF2-40B4-BE49-F238E27FC236}">
                    <a16:creationId xmlns:a16="http://schemas.microsoft.com/office/drawing/2014/main" id="{C1AB58E7-7B52-F442-A923-4253B66B00FD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5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505599FA-D6C2-274A-AFCE-5CD8D79F88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063A08E2-2B5D-9242-B567-0931B557C078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6187559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63FC-083C-F444-8DD2-E125E514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and Power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46F56-AC38-D146-9783-60EB5B74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01" y="852369"/>
            <a:ext cx="8248850" cy="3820324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800" b="0" dirty="0"/>
              <a:t>The study was powered for superiority for the primary endpoint, assuming 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GB" i="1" dirty="0"/>
              <a:t>A MACE rate in groups A and B of 5% and 20%, respectively</a:t>
            </a:r>
            <a:r>
              <a:rPr lang="en-GB" b="0" i="1" dirty="0"/>
              <a:t>;</a:t>
            </a:r>
            <a:r>
              <a:rPr lang="en-GB" i="1" dirty="0"/>
              <a:t> 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GB" b="0" dirty="0"/>
              <a:t>Equal (50% / 50%) patient distribution between groups A and B with possibility of 20% of bidirectional variation (30% / 70% or 70% / 30%);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GB" b="0" dirty="0"/>
              <a:t>Group C patients not exciding 1/3 of all patients; 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GB" b="0" dirty="0"/>
              <a:t>7% loss to follow-up. </a:t>
            </a:r>
          </a:p>
          <a:p>
            <a:pPr marL="342900" lvl="1" indent="0">
              <a:buClr>
                <a:schemeClr val="bg1">
                  <a:lumMod val="50000"/>
                  <a:lumOff val="50000"/>
                </a:schemeClr>
              </a:buClr>
              <a:buNone/>
            </a:pPr>
            <a:r>
              <a:rPr lang="en-GB" sz="1800" b="0" dirty="0"/>
              <a:t>Then, a total of </a:t>
            </a:r>
            <a:r>
              <a:rPr lang="en-GB" sz="1800" i="1" dirty="0"/>
              <a:t>500 patients (334 in groups A &amp; B)</a:t>
            </a:r>
            <a:r>
              <a:rPr lang="en-GB" sz="1800" b="0" i="1" dirty="0">
                <a:solidFill>
                  <a:schemeClr val="accent2"/>
                </a:solidFill>
              </a:rPr>
              <a:t> </a:t>
            </a:r>
            <a:r>
              <a:rPr lang="en-GB" sz="1800" b="0" dirty="0"/>
              <a:t>will provide </a:t>
            </a:r>
            <a:r>
              <a:rPr lang="en-GB" sz="1800" i="1" dirty="0"/>
              <a:t>80% power</a:t>
            </a:r>
            <a:r>
              <a:rPr lang="en-GB" sz="1800" dirty="0"/>
              <a:t> </a:t>
            </a:r>
            <a:r>
              <a:rPr lang="en-GB" sz="1800" b="0" dirty="0"/>
              <a:t>to reject the null hypothesis with </a:t>
            </a:r>
            <a:r>
              <a:rPr lang="en-GB" sz="1800" i="1" dirty="0"/>
              <a:t>5% type I error</a:t>
            </a:r>
            <a:r>
              <a:rPr lang="en-GB" sz="1800" b="0" i="1" dirty="0"/>
              <a:t>.</a:t>
            </a:r>
            <a:endParaRPr lang="en-GB" sz="800" b="0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800" i="1" dirty="0"/>
              <a:t>Per-protocol analysis </a:t>
            </a:r>
            <a:r>
              <a:rPr lang="en-GB" sz="1800" b="0" dirty="0"/>
              <a:t>is dictated from study design (patients that could not be allocated to groups A, B, or C were excluded from the analysis).</a:t>
            </a:r>
          </a:p>
          <a:p>
            <a:pPr marL="0" indent="0">
              <a:buNone/>
            </a:pPr>
            <a:endParaRPr lang="en-GB" sz="1600" b="0" dirty="0"/>
          </a:p>
          <a:p>
            <a:endParaRPr lang="en-GB" sz="1600" b="0" dirty="0"/>
          </a:p>
          <a:p>
            <a:pPr marL="0" indent="0">
              <a:buNone/>
            </a:pPr>
            <a:endParaRPr lang="en-GB" sz="1600" b="0" dirty="0"/>
          </a:p>
          <a:p>
            <a:endParaRPr lang="en-US" b="0" dirty="0"/>
          </a:p>
        </p:txBody>
      </p:sp>
      <p:grpSp>
        <p:nvGrpSpPr>
          <p:cNvPr id="19" name="Csoportba foglalás 19">
            <a:extLst>
              <a:ext uri="{FF2B5EF4-FFF2-40B4-BE49-F238E27FC236}">
                <a16:creationId xmlns:a16="http://schemas.microsoft.com/office/drawing/2014/main" id="{38634E9C-DBF0-9042-BADE-56BC3F78560F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0" name="Group 1">
              <a:extLst>
                <a:ext uri="{FF2B5EF4-FFF2-40B4-BE49-F238E27FC236}">
                  <a16:creationId xmlns:a16="http://schemas.microsoft.com/office/drawing/2014/main" id="{994E93CA-C8B9-B040-8A71-3F53B9A9A747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6" name="Picture 4" descr="ULB – Hôpital Erasme - Ortho-Rhumato">
                <a:extLst>
                  <a:ext uri="{FF2B5EF4-FFF2-40B4-BE49-F238E27FC236}">
                    <a16:creationId xmlns:a16="http://schemas.microsoft.com/office/drawing/2014/main" id="{52491C92-08C3-9C44-A821-99CEC7E6C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Physician Assistant Isala Hartcentrum - NAPA">
                <a:extLst>
                  <a:ext uri="{FF2B5EF4-FFF2-40B4-BE49-F238E27FC236}">
                    <a16:creationId xmlns:a16="http://schemas.microsoft.com/office/drawing/2014/main" id="{161F9D09-2FFD-104D-91C6-C56224E84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Beneficiaries &amp; Partners - OcuTher">
                <a:extLst>
                  <a:ext uri="{FF2B5EF4-FFF2-40B4-BE49-F238E27FC236}">
                    <a16:creationId xmlns:a16="http://schemas.microsoft.com/office/drawing/2014/main" id="{6A6B1B3D-22A2-1B45-9D40-658F7D5AF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Csoportba foglalás 21">
              <a:extLst>
                <a:ext uri="{FF2B5EF4-FFF2-40B4-BE49-F238E27FC236}">
                  <a16:creationId xmlns:a16="http://schemas.microsoft.com/office/drawing/2014/main" id="{6FCEEA04-54E4-CD48-B036-2D3A502B47B0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2" name="Kép 30">
                <a:extLst>
                  <a:ext uri="{FF2B5EF4-FFF2-40B4-BE49-F238E27FC236}">
                    <a16:creationId xmlns:a16="http://schemas.microsoft.com/office/drawing/2014/main" id="{A52F7138-65CC-6646-9B76-0B3E00EC1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3" name="Csoportba foglalás 31">
                <a:extLst>
                  <a:ext uri="{FF2B5EF4-FFF2-40B4-BE49-F238E27FC236}">
                    <a16:creationId xmlns:a16="http://schemas.microsoft.com/office/drawing/2014/main" id="{B1D1BB28-8338-AB4E-A863-52B9D51F52C1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4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E06F34F6-D660-AF43-8F4D-15F8F48548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6A853E7C-8941-AE4D-B8B1-B05EC394E5B6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715951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0F53-C770-5D4E-A102-1AF45FA5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Geography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639107-35AD-0541-8E8F-108BDF8B1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918867"/>
              </p:ext>
            </p:extLst>
          </p:nvPr>
        </p:nvGraphicFramePr>
        <p:xfrm>
          <a:off x="427487" y="799616"/>
          <a:ext cx="8282678" cy="3544268"/>
        </p:xfrm>
        <a:graphic>
          <a:graphicData uri="http://schemas.openxmlformats.org/drawingml/2006/table">
            <a:tbl>
              <a:tblPr firstRow="1" firstCol="1" lastRow="1" bandRow="1">
                <a:tableStyleId>{7E9639D4-E3E2-4D34-9284-5A2195B3D0D7}</a:tableStyleId>
              </a:tblPr>
              <a:tblGrid>
                <a:gridCol w="2760586">
                  <a:extLst>
                    <a:ext uri="{9D8B030D-6E8A-4147-A177-3AD203B41FA5}">
                      <a16:colId xmlns:a16="http://schemas.microsoft.com/office/drawing/2014/main" val="2686528718"/>
                    </a:ext>
                  </a:extLst>
                </a:gridCol>
                <a:gridCol w="1298202">
                  <a:extLst>
                    <a:ext uri="{9D8B030D-6E8A-4147-A177-3AD203B41FA5}">
                      <a16:colId xmlns:a16="http://schemas.microsoft.com/office/drawing/2014/main" val="755656542"/>
                    </a:ext>
                  </a:extLst>
                </a:gridCol>
                <a:gridCol w="1766461">
                  <a:extLst>
                    <a:ext uri="{9D8B030D-6E8A-4147-A177-3AD203B41FA5}">
                      <a16:colId xmlns:a16="http://schemas.microsoft.com/office/drawing/2014/main" val="1054332882"/>
                    </a:ext>
                  </a:extLst>
                </a:gridCol>
                <a:gridCol w="1309098">
                  <a:extLst>
                    <a:ext uri="{9D8B030D-6E8A-4147-A177-3AD203B41FA5}">
                      <a16:colId xmlns:a16="http://schemas.microsoft.com/office/drawing/2014/main" val="2769611089"/>
                    </a:ext>
                  </a:extLst>
                </a:gridCol>
                <a:gridCol w="1148331">
                  <a:extLst>
                    <a:ext uri="{9D8B030D-6E8A-4147-A177-3AD203B41FA5}">
                      <a16:colId xmlns:a16="http://schemas.microsoft.com/office/drawing/2014/main" val="2381177160"/>
                    </a:ext>
                  </a:extLst>
                </a:gridCol>
              </a:tblGrid>
              <a:tr h="270739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Country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Investigator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Initiation date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Enrollment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327541133"/>
                  </a:ext>
                </a:extLst>
              </a:tr>
              <a:tr h="258698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Isa</a:t>
                      </a:r>
                      <a:r>
                        <a:rPr lang="nl-NL" sz="11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la, Zwolle</a:t>
                      </a:r>
                      <a:endParaRPr lang="en-NL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Netherlands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E. Kedhi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2015-06-03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224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7642121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A. Schweitzer Ziekenhuis, Dordrecht</a:t>
                      </a:r>
                      <a:endParaRPr lang="en-NL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Netherlands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IJsselmuiden/F.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Kauer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2015-06-11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3578212375"/>
                  </a:ext>
                </a:extLst>
              </a:tr>
              <a:tr h="237707">
                <a:tc>
                  <a:txBody>
                    <a:bodyPr/>
                    <a:lstStyle/>
                    <a:p>
                      <a:pPr algn="l"/>
                      <a:r>
                        <a:rPr lang="nl-NL" sz="11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Hospital La Princesa, Madrid</a:t>
                      </a:r>
                      <a:endParaRPr lang="en-NL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Spain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F.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Alfonso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2016-06-02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3404447875"/>
                  </a:ext>
                </a:extLst>
              </a:tr>
              <a:tr h="22943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Amphia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Ziekenhuis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 Breda</a:t>
                      </a:r>
                      <a:endParaRPr lang="en-NL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Netherlands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IJsselmuiden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2017-02-13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18544097"/>
                  </a:ext>
                </a:extLst>
              </a:tr>
              <a:tr h="232497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UC </a:t>
                      </a:r>
                      <a:r>
                        <a:rPr lang="en-US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Radboudumc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, Nijmegen</a:t>
                      </a:r>
                      <a:endParaRPr lang="en-NL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Netherlands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C. Camaro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2016-08-16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520105906"/>
                  </a:ext>
                </a:extLst>
              </a:tr>
              <a:tr h="198783">
                <a:tc>
                  <a:txBody>
                    <a:bodyPr/>
                    <a:lstStyle/>
                    <a:p>
                      <a:pPr algn="l"/>
                      <a:r>
                        <a:rPr lang="nl-NL" sz="11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INCCI, Luxembourg</a:t>
                      </a:r>
                      <a:endParaRPr lang="en-NL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Luxembourg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 Pereira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2015-06-29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160856607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Medisch Spectrum Twente, Enschede</a:t>
                      </a:r>
                      <a:endParaRPr lang="en-NL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Netherlands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von</a:t>
                      </a: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Birgelen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2015-04-16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356685863"/>
                  </a:ext>
                </a:extLst>
              </a:tr>
              <a:tr h="208722">
                <a:tc>
                  <a:txBody>
                    <a:bodyPr/>
                    <a:lstStyle/>
                    <a:p>
                      <a:pPr algn="l"/>
                      <a:r>
                        <a:rPr lang="nl-NL" sz="11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Tweesteden Ziekenhuis, Tilburg </a:t>
                      </a:r>
                      <a:endParaRPr lang="en-NL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Netherlands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M.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Magro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2015-08-27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3838237633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Hospital Clínico San Carlos, Madrid</a:t>
                      </a:r>
                      <a:endParaRPr lang="en-NL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Spain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J.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Escaned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2016-03-31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8965071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nl-NL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Universitätsklinikum</a:t>
                      </a:r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nl-NL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Gießen</a:t>
                      </a:r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NL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Germany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H.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Nef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2016-01-13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1530646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Beaumont Hospital, Dublin</a:t>
                      </a:r>
                      <a:endParaRPr lang="en-NL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Ireland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M. Kennedy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2018-01-16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2514569127"/>
                  </a:ext>
                </a:extLst>
              </a:tr>
              <a:tr h="248478"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AL </a:t>
                      </a:r>
                      <a:r>
                        <a:rPr lang="nl-NL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Qassimi</a:t>
                      </a:r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NL" sz="11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Hospital</a:t>
                      </a:r>
                      <a:r>
                        <a:rPr lang="nl-NL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, Sharjah</a:t>
                      </a:r>
                      <a:endParaRPr lang="en-NL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UAE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Al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Nooryani</a:t>
                      </a:r>
                      <a:endParaRPr lang="en-NL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2017-09-25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NL" sz="11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3609507307"/>
                  </a:ext>
                </a:extLst>
              </a:tr>
              <a:tr h="208722">
                <a:tc>
                  <a:txBody>
                    <a:bodyPr/>
                    <a:lstStyle/>
                    <a:p>
                      <a:pPr algn="l"/>
                      <a:r>
                        <a:rPr lang="nl-NL" sz="110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Uniklinik</a:t>
                      </a:r>
                      <a:r>
                        <a:rPr lang="nl-NL" sz="11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RWTH, Aachen</a:t>
                      </a:r>
                      <a:endParaRPr lang="en-NL" sz="11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Germany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</a:t>
                      </a:r>
                      <a:r>
                        <a:rPr lang="nl-NL" sz="11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Reith</a:t>
                      </a:r>
                      <a:endParaRPr lang="en-N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2015-12-02</a:t>
                      </a:r>
                      <a:endParaRPr lang="en-NL" sz="11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N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1792265242"/>
                  </a:ext>
                </a:extLst>
              </a:tr>
              <a:tr h="29150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Hospital </a:t>
                      </a:r>
                      <a:r>
                        <a:rPr lang="en-US" sz="110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Clinica</a:t>
                      </a:r>
                      <a:r>
                        <a:rPr lang="en-US" sz="11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M. Domini, Catanzaro</a:t>
                      </a:r>
                      <a:endParaRPr lang="en-NL" sz="11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1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Italy</a:t>
                      </a:r>
                      <a:endParaRPr lang="en-NL" sz="11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nl-NL" sz="11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Indolfi</a:t>
                      </a:r>
                      <a:endParaRPr lang="en-N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2016-04-18</a:t>
                      </a:r>
                      <a:endParaRPr lang="en-NL" sz="11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N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8" marR="52508" marT="0" marB="0" anchor="ctr"/>
                </a:tc>
                <a:extLst>
                  <a:ext uri="{0D108BD9-81ED-4DB2-BD59-A6C34878D82A}">
                    <a16:rowId xmlns:a16="http://schemas.microsoft.com/office/drawing/2014/main" val="3292187971"/>
                  </a:ext>
                </a:extLst>
              </a:tr>
            </a:tbl>
          </a:graphicData>
        </a:graphic>
      </p:graphicFrame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886608E7-E96E-1243-B6DF-8652DDF915C5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1" name="Group 1">
              <a:extLst>
                <a:ext uri="{FF2B5EF4-FFF2-40B4-BE49-F238E27FC236}">
                  <a16:creationId xmlns:a16="http://schemas.microsoft.com/office/drawing/2014/main" id="{7931A983-6E60-6E43-B92B-9004996804CB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7" name="Picture 4" descr="ULB – Hôpital Erasme - Ortho-Rhumato">
                <a:extLst>
                  <a:ext uri="{FF2B5EF4-FFF2-40B4-BE49-F238E27FC236}">
                    <a16:creationId xmlns:a16="http://schemas.microsoft.com/office/drawing/2014/main" id="{7055F782-2896-3F4B-A2AB-85443ECE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Physician Assistant Isala Hartcentrum - NAPA">
                <a:extLst>
                  <a:ext uri="{FF2B5EF4-FFF2-40B4-BE49-F238E27FC236}">
                    <a16:creationId xmlns:a16="http://schemas.microsoft.com/office/drawing/2014/main" id="{BC885319-FA97-8447-AAA8-26F2CF333E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Beneficiaries &amp; Partners - OcuTher">
                <a:extLst>
                  <a:ext uri="{FF2B5EF4-FFF2-40B4-BE49-F238E27FC236}">
                    <a16:creationId xmlns:a16="http://schemas.microsoft.com/office/drawing/2014/main" id="{177F0B26-4ADC-1946-9840-75C44C9BA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631528FC-A712-E149-9449-22997114A667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3" name="Kép 30">
                <a:extLst>
                  <a:ext uri="{FF2B5EF4-FFF2-40B4-BE49-F238E27FC236}">
                    <a16:creationId xmlns:a16="http://schemas.microsoft.com/office/drawing/2014/main" id="{0CA1973C-524B-6E49-A311-FAB08B186F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4" name="Csoportba foglalás 31">
                <a:extLst>
                  <a:ext uri="{FF2B5EF4-FFF2-40B4-BE49-F238E27FC236}">
                    <a16:creationId xmlns:a16="http://schemas.microsoft.com/office/drawing/2014/main" id="{8F6AAB18-48D9-6142-AB45-047C6D9CF3C7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5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1F275A4E-6DDD-3941-9543-D592984EE9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832C783E-A0AC-4F44-803F-CAB331A625EA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253677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B196-09C7-484E-B214-18D918B7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73831"/>
            <a:ext cx="7769225" cy="566738"/>
          </a:xfrm>
        </p:spPr>
        <p:txBody>
          <a:bodyPr/>
          <a:lstStyle/>
          <a:p>
            <a:r>
              <a:rPr lang="en-US" dirty="0"/>
              <a:t>Study Organization</a:t>
            </a:r>
          </a:p>
        </p:txBody>
      </p:sp>
      <p:pic>
        <p:nvPicPr>
          <p:cNvPr id="3074" name="Picture 2" descr="Image result for kcri krakow logo">
            <a:extLst>
              <a:ext uri="{FF2B5EF4-FFF2-40B4-BE49-F238E27FC236}">
                <a16:creationId xmlns:a16="http://schemas.microsoft.com/office/drawing/2014/main" id="{384F663D-F20E-EC40-AA6A-27D722BD1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60" y="2548289"/>
            <a:ext cx="988491" cy="6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ysician Assistant Isala Hartcentrum - NAPA">
            <a:extLst>
              <a:ext uri="{FF2B5EF4-FFF2-40B4-BE49-F238E27FC236}">
                <a16:creationId xmlns:a16="http://schemas.microsoft.com/office/drawing/2014/main" id="{9BB9A666-7613-AE48-8974-80E71BA1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9" y="3607755"/>
            <a:ext cx="1586146" cy="8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6521D-F723-3144-8DD6-43A50B40F2AD}"/>
              </a:ext>
            </a:extLst>
          </p:cNvPr>
          <p:cNvSpPr txBox="1"/>
          <p:nvPr/>
        </p:nvSpPr>
        <p:spPr>
          <a:xfrm>
            <a:off x="447261" y="879199"/>
            <a:ext cx="1978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accent4"/>
                </a:solidFill>
              </a:rPr>
              <a:t>Executive Committee</a:t>
            </a:r>
          </a:p>
          <a:p>
            <a:endParaRPr lang="en-US" sz="1200" i="0" dirty="0">
              <a:solidFill>
                <a:schemeClr val="bg1"/>
              </a:solidFill>
            </a:endParaRPr>
          </a:p>
          <a:p>
            <a:r>
              <a:rPr lang="en-US" sz="1200" b="0" i="0" dirty="0">
                <a:solidFill>
                  <a:schemeClr val="bg1"/>
                </a:solidFill>
              </a:rPr>
              <a:t>Elvin Kedhi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Tomasz Roleder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Alexander Ijsselmuiden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Fernando Alfonso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Clemens von </a:t>
            </a:r>
            <a:r>
              <a:rPr lang="en-US" sz="1200" b="0" i="0" dirty="0" err="1">
                <a:solidFill>
                  <a:schemeClr val="bg1"/>
                </a:solidFill>
              </a:rPr>
              <a:t>Birgelen</a:t>
            </a:r>
            <a:endParaRPr lang="en-US" sz="1200" b="0" i="0" dirty="0">
              <a:solidFill>
                <a:schemeClr val="bg1"/>
              </a:solidFill>
            </a:endParaRPr>
          </a:p>
          <a:p>
            <a:r>
              <a:rPr lang="en-US" sz="1200" b="0" i="0" dirty="0">
                <a:solidFill>
                  <a:schemeClr val="bg1"/>
                </a:solidFill>
              </a:rPr>
              <a:t>Giuseppe De Luca</a:t>
            </a:r>
          </a:p>
          <a:p>
            <a:r>
              <a:rPr lang="en-US" sz="1200" b="0" i="0" dirty="0" err="1">
                <a:solidFill>
                  <a:schemeClr val="bg1"/>
                </a:solidFill>
              </a:rPr>
              <a:t>Renicus</a:t>
            </a:r>
            <a:r>
              <a:rPr lang="en-US" sz="1200" b="0" i="0" dirty="0">
                <a:solidFill>
                  <a:schemeClr val="bg1"/>
                </a:solidFill>
              </a:rPr>
              <a:t> Hermanides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Hector Garcia Garcia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Wojciech Wojakowski </a:t>
            </a:r>
          </a:p>
        </p:txBody>
      </p:sp>
      <p:pic>
        <p:nvPicPr>
          <p:cNvPr id="15" name="Picture 4" descr="Image result for diagram zwolle logo">
            <a:extLst>
              <a:ext uri="{FF2B5EF4-FFF2-40B4-BE49-F238E27FC236}">
                <a16:creationId xmlns:a16="http://schemas.microsoft.com/office/drawing/2014/main" id="{7717AE97-CCF3-944F-BF96-3A978F14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13" y="3180037"/>
            <a:ext cx="1258312" cy="9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28C74C-7E95-1A4F-8070-278CDEF787DD}"/>
              </a:ext>
            </a:extLst>
          </p:cNvPr>
          <p:cNvSpPr txBox="1"/>
          <p:nvPr/>
        </p:nvSpPr>
        <p:spPr>
          <a:xfrm>
            <a:off x="6432589" y="2014542"/>
            <a:ext cx="208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accent4"/>
                </a:solidFill>
              </a:rPr>
              <a:t>Statistic Analysis</a:t>
            </a:r>
          </a:p>
          <a:p>
            <a:endParaRPr lang="en-US" sz="1200" i="0" dirty="0">
              <a:solidFill>
                <a:schemeClr val="accent4"/>
              </a:solidFill>
            </a:endParaRPr>
          </a:p>
          <a:p>
            <a:r>
              <a:rPr lang="en-US" sz="1200" b="0" i="0" dirty="0">
                <a:solidFill>
                  <a:schemeClr val="bg1"/>
                </a:solidFill>
              </a:rPr>
              <a:t>KCRI Krakow Poland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88040-5644-F544-88CF-BDCF7E3F3E8A}"/>
              </a:ext>
            </a:extLst>
          </p:cNvPr>
          <p:cNvSpPr txBox="1"/>
          <p:nvPr/>
        </p:nvSpPr>
        <p:spPr>
          <a:xfrm>
            <a:off x="432122" y="3033933"/>
            <a:ext cx="193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1"/>
                </a:solidFill>
              </a:rPr>
              <a:t>Sponsor</a:t>
            </a:r>
          </a:p>
          <a:p>
            <a:r>
              <a:rPr lang="en-US" sz="1200" b="0" i="0" dirty="0" err="1">
                <a:solidFill>
                  <a:schemeClr val="bg1"/>
                </a:solidFill>
              </a:rPr>
              <a:t>Isala</a:t>
            </a:r>
            <a:r>
              <a:rPr lang="en-US" sz="1200" b="0" i="0" dirty="0">
                <a:solidFill>
                  <a:schemeClr val="bg1"/>
                </a:solidFill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</a:rPr>
              <a:t>Hartcentrum</a:t>
            </a:r>
            <a:r>
              <a:rPr lang="en-US" sz="1200" b="0" i="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Zwolle Netherlands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F68B1-5EA5-2B4E-9E95-CEEC2CC3913C}"/>
              </a:ext>
            </a:extLst>
          </p:cNvPr>
          <p:cNvSpPr txBox="1"/>
          <p:nvPr/>
        </p:nvSpPr>
        <p:spPr>
          <a:xfrm>
            <a:off x="6432589" y="3349313"/>
            <a:ext cx="182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1"/>
                </a:solidFill>
              </a:rPr>
              <a:t>Founding </a:t>
            </a:r>
          </a:p>
          <a:p>
            <a:endParaRPr lang="en-US" sz="1200" i="0" dirty="0">
              <a:solidFill>
                <a:schemeClr val="bg1"/>
              </a:solidFill>
            </a:endParaRPr>
          </a:p>
          <a:p>
            <a:r>
              <a:rPr lang="en-US" sz="1200" b="0" i="0" dirty="0">
                <a:solidFill>
                  <a:schemeClr val="bg1"/>
                </a:solidFill>
              </a:rPr>
              <a:t>Sint Jude Medical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Abbott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CBFE6-1741-FD40-AD21-F506CEF4BDAD}"/>
              </a:ext>
            </a:extLst>
          </p:cNvPr>
          <p:cNvSpPr txBox="1"/>
          <p:nvPr/>
        </p:nvSpPr>
        <p:spPr>
          <a:xfrm>
            <a:off x="2838357" y="1248529"/>
            <a:ext cx="1676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</a:rPr>
              <a:t>Elvin Kedhi	               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Sonja Postma </a:t>
            </a:r>
          </a:p>
          <a:p>
            <a:r>
              <a:rPr lang="en-US" sz="1200" b="0" i="0" dirty="0" err="1">
                <a:solidFill>
                  <a:schemeClr val="bg1"/>
                </a:solidFill>
              </a:rPr>
              <a:t>Balasz</a:t>
            </a:r>
            <a:r>
              <a:rPr lang="en-US" sz="1200" b="0" i="0" dirty="0">
                <a:solidFill>
                  <a:schemeClr val="bg1"/>
                </a:solidFill>
              </a:rPr>
              <a:t> Berta	               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Mark W Kennedy         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Krzysztof Malinowski    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Petra Koopman</a:t>
            </a:r>
            <a:endParaRPr lang="en-US" sz="1000" b="0" i="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D8244-0B9A-114C-B370-E354D959C021}"/>
              </a:ext>
            </a:extLst>
          </p:cNvPr>
          <p:cNvSpPr txBox="1"/>
          <p:nvPr/>
        </p:nvSpPr>
        <p:spPr>
          <a:xfrm>
            <a:off x="6432589" y="879199"/>
            <a:ext cx="2088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accent4"/>
                </a:solidFill>
              </a:rPr>
              <a:t>Clinical Event Committee</a:t>
            </a:r>
          </a:p>
          <a:p>
            <a:endParaRPr lang="en-US" sz="1200" i="0" dirty="0">
              <a:solidFill>
                <a:schemeClr val="accent4"/>
              </a:solidFill>
            </a:endParaRPr>
          </a:p>
          <a:p>
            <a:r>
              <a:rPr lang="en-GB" sz="1200" b="0" i="0" dirty="0">
                <a:solidFill>
                  <a:schemeClr val="bg1"/>
                </a:solidFill>
              </a:rPr>
              <a:t>P. Van der </a:t>
            </a:r>
            <a:r>
              <a:rPr lang="en-GB" sz="1200" b="0" i="0" dirty="0" err="1">
                <a:solidFill>
                  <a:schemeClr val="bg1"/>
                </a:solidFill>
              </a:rPr>
              <a:t>Harst</a:t>
            </a:r>
            <a:r>
              <a:rPr lang="en-GB" sz="1200" b="0" i="0" dirty="0">
                <a:solidFill>
                  <a:schemeClr val="bg1"/>
                </a:solidFill>
              </a:rPr>
              <a:t>, 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M.J. De Boer  . 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W.S. </a:t>
            </a:r>
            <a:r>
              <a:rPr lang="en-GB" sz="1200" b="0" i="0" dirty="0" err="1">
                <a:solidFill>
                  <a:schemeClr val="bg1"/>
                </a:solidFill>
              </a:rPr>
              <a:t>Remkes</a:t>
            </a:r>
            <a:endParaRPr lang="en-US" sz="1200" i="0" dirty="0">
              <a:solidFill>
                <a:schemeClr val="bg1"/>
              </a:solidFill>
            </a:endParaRPr>
          </a:p>
        </p:txBody>
      </p:sp>
      <p:grpSp>
        <p:nvGrpSpPr>
          <p:cNvPr id="25" name="Csoportba foglalás 19">
            <a:extLst>
              <a:ext uri="{FF2B5EF4-FFF2-40B4-BE49-F238E27FC236}">
                <a16:creationId xmlns:a16="http://schemas.microsoft.com/office/drawing/2014/main" id="{CE4EC4CC-93A6-2540-BDC6-7593B919AB9F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34" name="Group 1">
              <a:extLst>
                <a:ext uri="{FF2B5EF4-FFF2-40B4-BE49-F238E27FC236}">
                  <a16:creationId xmlns:a16="http://schemas.microsoft.com/office/drawing/2014/main" id="{CB736515-9E91-EE43-8F53-8DD2ED77A094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40" name="Picture 4" descr="ULB – Hôpital Erasme - Ortho-Rhumato">
                <a:extLst>
                  <a:ext uri="{FF2B5EF4-FFF2-40B4-BE49-F238E27FC236}">
                    <a16:creationId xmlns:a16="http://schemas.microsoft.com/office/drawing/2014/main" id="{67DBC548-AB3C-8F46-8DA9-F0AE0A15A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Physician Assistant Isala Hartcentrum - NAPA">
                <a:extLst>
                  <a:ext uri="{FF2B5EF4-FFF2-40B4-BE49-F238E27FC236}">
                    <a16:creationId xmlns:a16="http://schemas.microsoft.com/office/drawing/2014/main" id="{5647698D-9463-E64A-9258-26FF6CA67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Beneficiaries &amp; Partners - OcuTher">
                <a:extLst>
                  <a:ext uri="{FF2B5EF4-FFF2-40B4-BE49-F238E27FC236}">
                    <a16:creationId xmlns:a16="http://schemas.microsoft.com/office/drawing/2014/main" id="{B6E51DD9-8424-7649-8AAC-48387A4F4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Csoportba foglalás 21">
              <a:extLst>
                <a:ext uri="{FF2B5EF4-FFF2-40B4-BE49-F238E27FC236}">
                  <a16:creationId xmlns:a16="http://schemas.microsoft.com/office/drawing/2014/main" id="{C909FAC3-CC7D-DB4F-8AAD-7C9CDBCA1F84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36" name="Kép 30">
                <a:extLst>
                  <a:ext uri="{FF2B5EF4-FFF2-40B4-BE49-F238E27FC236}">
                    <a16:creationId xmlns:a16="http://schemas.microsoft.com/office/drawing/2014/main" id="{77725039-5766-8C4A-9FD2-A5BB47808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37" name="Csoportba foglalás 31">
                <a:extLst>
                  <a:ext uri="{FF2B5EF4-FFF2-40B4-BE49-F238E27FC236}">
                    <a16:creationId xmlns:a16="http://schemas.microsoft.com/office/drawing/2014/main" id="{806AB516-B8F4-0344-9A45-3D34050E7317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38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ACD9016D-9015-C64B-B0D3-6546D769A0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Rounded Rectangle 25">
                  <a:extLst>
                    <a:ext uri="{FF2B5EF4-FFF2-40B4-BE49-F238E27FC236}">
                      <a16:creationId xmlns:a16="http://schemas.microsoft.com/office/drawing/2014/main" id="{1F4EE534-F920-2C4F-A870-F3535630112D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9CDFD3E-09EE-AB40-8DE7-BDDF7C737DED}"/>
              </a:ext>
            </a:extLst>
          </p:cNvPr>
          <p:cNvSpPr txBox="1"/>
          <p:nvPr/>
        </p:nvSpPr>
        <p:spPr>
          <a:xfrm>
            <a:off x="2922320" y="3026148"/>
            <a:ext cx="233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accent4"/>
                </a:solidFill>
              </a:rPr>
              <a:t>Data Coordinating Center</a:t>
            </a:r>
          </a:p>
          <a:p>
            <a:r>
              <a:rPr lang="en-US" sz="1200" b="0" i="0" dirty="0">
                <a:solidFill>
                  <a:schemeClr val="accent4"/>
                </a:solidFill>
              </a:rPr>
              <a:t>Diagram BV Zwolle Netherlands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0D8B66-56EE-A748-8C2C-B0607D8CCF28}"/>
              </a:ext>
            </a:extLst>
          </p:cNvPr>
          <p:cNvSpPr txBox="1"/>
          <p:nvPr/>
        </p:nvSpPr>
        <p:spPr>
          <a:xfrm>
            <a:off x="2922320" y="3672479"/>
            <a:ext cx="246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 err="1">
                <a:solidFill>
                  <a:schemeClr val="accent4"/>
                </a:solidFill>
              </a:rPr>
              <a:t>Corelab</a:t>
            </a:r>
            <a:endParaRPr lang="en-US" sz="1200" i="0" dirty="0">
              <a:solidFill>
                <a:schemeClr val="accent4"/>
              </a:solidFill>
            </a:endParaRPr>
          </a:p>
          <a:p>
            <a:r>
              <a:rPr lang="en-US" sz="1200" b="0" i="0" dirty="0">
                <a:solidFill>
                  <a:schemeClr val="accent4"/>
                </a:solidFill>
              </a:rPr>
              <a:t>Diagram BV Zwolle</a:t>
            </a:r>
          </a:p>
          <a:p>
            <a:r>
              <a:rPr lang="en-US" sz="1200" b="0" i="0" dirty="0">
                <a:solidFill>
                  <a:schemeClr val="accent4"/>
                </a:solidFill>
              </a:rPr>
              <a:t>Netherlands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6CDDA-408F-2C40-B9FF-28412166A30E}"/>
              </a:ext>
            </a:extLst>
          </p:cNvPr>
          <p:cNvSpPr txBox="1"/>
          <p:nvPr/>
        </p:nvSpPr>
        <p:spPr>
          <a:xfrm>
            <a:off x="4421459" y="1248530"/>
            <a:ext cx="1676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</a:rPr>
              <a:t>Principal Investigator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Study Coordinator              Data Coordinator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Data Coordinator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Statistician</a:t>
            </a:r>
          </a:p>
          <a:p>
            <a:r>
              <a:rPr lang="en-US" sz="1200" b="0" i="0" dirty="0">
                <a:solidFill>
                  <a:schemeClr val="bg1"/>
                </a:solidFill>
              </a:rPr>
              <a:t>Statistician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310FC-25A2-4741-9D62-973E485275A3}"/>
              </a:ext>
            </a:extLst>
          </p:cNvPr>
          <p:cNvSpPr txBox="1"/>
          <p:nvPr/>
        </p:nvSpPr>
        <p:spPr>
          <a:xfrm>
            <a:off x="3515205" y="879199"/>
            <a:ext cx="210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accent4"/>
                </a:solidFill>
              </a:rPr>
              <a:t>Study Leadership</a:t>
            </a:r>
          </a:p>
        </p:txBody>
      </p:sp>
    </p:spTree>
    <p:extLst>
      <p:ext uri="{BB962C8B-B14F-4D97-AF65-F5344CB8AC3E}">
        <p14:creationId xmlns:p14="http://schemas.microsoft.com/office/powerpoint/2010/main" val="249974289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36" name="Line 12"/>
          <p:cNvSpPr>
            <a:spLocks noChangeShapeType="1"/>
          </p:cNvSpPr>
          <p:nvPr/>
        </p:nvSpPr>
        <p:spPr bwMode="auto">
          <a:xfrm flipH="1">
            <a:off x="4473600" y="523717"/>
            <a:ext cx="7144" cy="1154876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73600" y="713249"/>
            <a:ext cx="2433882" cy="208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477080" y="1517475"/>
            <a:ext cx="2453167" cy="208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9EF2C4A-8470-1640-A93D-783BF035EBF2}"/>
              </a:ext>
            </a:extLst>
          </p:cNvPr>
          <p:cNvSpPr/>
          <p:nvPr/>
        </p:nvSpPr>
        <p:spPr bwMode="auto">
          <a:xfrm>
            <a:off x="3144852" y="190647"/>
            <a:ext cx="2664456" cy="3330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200" i="0" dirty="0">
                <a:solidFill>
                  <a:schemeClr val="bg1"/>
                </a:solidFill>
                <a:cs typeface="ヒラギノ角ゴ Pro W3"/>
              </a:rPr>
              <a:t>550</a:t>
            </a:r>
            <a:r>
              <a:rPr lang="en-US" sz="1200" i="0" dirty="0">
                <a:solidFill>
                  <a:schemeClr val="bg1"/>
                </a:solidFill>
                <a:cs typeface="ヒラギノ角ゴ Pro W3"/>
              </a:rPr>
              <a:t> patients enrolled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BBBAA01-363C-5D49-8D0F-5B309A3F65E2}"/>
              </a:ext>
            </a:extLst>
          </p:cNvPr>
          <p:cNvSpPr/>
          <p:nvPr/>
        </p:nvSpPr>
        <p:spPr bwMode="auto">
          <a:xfrm>
            <a:off x="6940366" y="386794"/>
            <a:ext cx="1945030" cy="66004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3 violation of exclusion criteria</a:t>
            </a:r>
          </a:p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2  malignancies</a:t>
            </a:r>
          </a:p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1 failure to revascularize the culprit lesion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E7F9A17-1126-3945-B20A-99A08481A6B0}"/>
              </a:ext>
            </a:extLst>
          </p:cNvPr>
          <p:cNvSpPr/>
          <p:nvPr/>
        </p:nvSpPr>
        <p:spPr bwMode="auto">
          <a:xfrm>
            <a:off x="6940366" y="1169868"/>
            <a:ext cx="1945029" cy="6952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000" b="0" i="0" dirty="0">
                <a:solidFill>
                  <a:schemeClr val="bg1"/>
                </a:solidFill>
                <a:cs typeface="ヒラギノ角ゴ Pro W3"/>
              </a:rPr>
              <a:t>6</a:t>
            </a:r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 had no eligible target lesion (restenosis)</a:t>
            </a:r>
          </a:p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6 had no FFR performed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6CBFF2A-A8C9-EA44-BCC8-75626A5DA760}"/>
              </a:ext>
            </a:extLst>
          </p:cNvPr>
          <p:cNvSpPr/>
          <p:nvPr/>
        </p:nvSpPr>
        <p:spPr bwMode="auto">
          <a:xfrm>
            <a:off x="6942810" y="2198312"/>
            <a:ext cx="1945029" cy="4050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19 had no revascularization in FFR (+) lesions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EC0B38-9043-D34F-AC38-F18BD1080F00}"/>
              </a:ext>
            </a:extLst>
          </p:cNvPr>
          <p:cNvSpPr/>
          <p:nvPr/>
        </p:nvSpPr>
        <p:spPr bwMode="auto">
          <a:xfrm>
            <a:off x="3144852" y="918802"/>
            <a:ext cx="2664456" cy="3330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i="0" dirty="0">
                <a:solidFill>
                  <a:schemeClr val="bg1"/>
                </a:solidFill>
                <a:cs typeface="ヒラギノ角ゴ Pro W3"/>
              </a:rPr>
              <a:t>547 entered study procedure</a:t>
            </a:r>
          </a:p>
          <a:p>
            <a:pPr algn="ctr"/>
            <a:endParaRPr lang="en-US" sz="1200" i="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9F88B542-80CB-9A42-BAFA-CB39577BF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2823" y="1664783"/>
            <a:ext cx="2689776" cy="1589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D0306D73-EF4B-B347-82D6-14FF85008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3086" y="1651251"/>
            <a:ext cx="6330" cy="1141939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8D98A22-B40E-AD4A-8BD9-983FF2EAE2F2}"/>
              </a:ext>
            </a:extLst>
          </p:cNvPr>
          <p:cNvSpPr/>
          <p:nvPr/>
        </p:nvSpPr>
        <p:spPr bwMode="auto">
          <a:xfrm>
            <a:off x="4903673" y="1820216"/>
            <a:ext cx="1826166" cy="471638"/>
          </a:xfrm>
          <a:prstGeom prst="roundRect">
            <a:avLst/>
          </a:prstGeom>
          <a:solidFill>
            <a:srgbClr val="3155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112 FFR ≤ 0.80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6CCCCE6-B4A7-DD47-8B61-DA6EAF513AE7}"/>
              </a:ext>
            </a:extLst>
          </p:cNvPr>
          <p:cNvSpPr/>
          <p:nvPr/>
        </p:nvSpPr>
        <p:spPr bwMode="auto">
          <a:xfrm>
            <a:off x="230721" y="2101889"/>
            <a:ext cx="1459305" cy="57014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3 had PCI in FFR (-) </a:t>
            </a:r>
          </a:p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30 had no OCT or not analyzable OCT </a:t>
            </a:r>
          </a:p>
          <a:p>
            <a:endParaRPr lang="en-US" sz="1000" b="0" i="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67" name="Line 12">
            <a:extLst>
              <a:ext uri="{FF2B5EF4-FFF2-40B4-BE49-F238E27FC236}">
                <a16:creationId xmlns:a16="http://schemas.microsoft.com/office/drawing/2014/main" id="{F2E19F01-1FDF-B448-BA3B-5B62ED5035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8876" y="1680675"/>
            <a:ext cx="6330" cy="1444929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E8C8F3D-EFC2-314E-BD54-150F9E578084}"/>
              </a:ext>
            </a:extLst>
          </p:cNvPr>
          <p:cNvSpPr/>
          <p:nvPr/>
        </p:nvSpPr>
        <p:spPr bwMode="auto">
          <a:xfrm>
            <a:off x="2249365" y="1835022"/>
            <a:ext cx="1826166" cy="471638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423 had FFR &gt; 0.80</a:t>
            </a:r>
          </a:p>
        </p:txBody>
      </p:sp>
      <p:sp>
        <p:nvSpPr>
          <p:cNvPr id="69" name="Line 9">
            <a:extLst>
              <a:ext uri="{FF2B5EF4-FFF2-40B4-BE49-F238E27FC236}">
                <a16:creationId xmlns:a16="http://schemas.microsoft.com/office/drawing/2014/main" id="{3C2631A9-CAE1-4F48-A23F-8136D7ABD0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5201" y="2386959"/>
            <a:ext cx="1459304" cy="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70" name="Line 9">
            <a:extLst>
              <a:ext uri="{FF2B5EF4-FFF2-40B4-BE49-F238E27FC236}">
                <a16:creationId xmlns:a16="http://schemas.microsoft.com/office/drawing/2014/main" id="{FF0A2265-5D8C-BB44-B91E-EE078488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755" y="2384878"/>
            <a:ext cx="1123611" cy="2084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6CB77D6-C370-B74C-BEC6-908663D821AF}"/>
              </a:ext>
            </a:extLst>
          </p:cNvPr>
          <p:cNvSpPr/>
          <p:nvPr/>
        </p:nvSpPr>
        <p:spPr bwMode="auto">
          <a:xfrm>
            <a:off x="2249365" y="2490892"/>
            <a:ext cx="1826166" cy="471638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390 had valid OCT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2" name="Line 12">
            <a:extLst>
              <a:ext uri="{FF2B5EF4-FFF2-40B4-BE49-F238E27FC236}">
                <a16:creationId xmlns:a16="http://schemas.microsoft.com/office/drawing/2014/main" id="{21C69DF5-DF64-8341-A9C1-246F7FF946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2304" y="3118620"/>
            <a:ext cx="2689776" cy="1589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BE405C0-7BAE-0F4F-9520-2A7B04614C95}"/>
              </a:ext>
            </a:extLst>
          </p:cNvPr>
          <p:cNvSpPr/>
          <p:nvPr/>
        </p:nvSpPr>
        <p:spPr bwMode="auto">
          <a:xfrm>
            <a:off x="1260739" y="3101836"/>
            <a:ext cx="1826166" cy="471638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292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 No-TCFA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C6F739F-AA27-1B4D-B732-A34196845F71}"/>
              </a:ext>
            </a:extLst>
          </p:cNvPr>
          <p:cNvSpPr/>
          <p:nvPr/>
        </p:nvSpPr>
        <p:spPr bwMode="auto">
          <a:xfrm>
            <a:off x="3254554" y="3101836"/>
            <a:ext cx="1826166" cy="47163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98 TCFA</a:t>
            </a:r>
          </a:p>
        </p:txBody>
      </p:sp>
      <p:sp>
        <p:nvSpPr>
          <p:cNvPr id="75" name="Line 12">
            <a:extLst>
              <a:ext uri="{FF2B5EF4-FFF2-40B4-BE49-F238E27FC236}">
                <a16:creationId xmlns:a16="http://schemas.microsoft.com/office/drawing/2014/main" id="{952FDA8B-70CA-3E49-8CCB-F77A5658B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9308" y="2881304"/>
            <a:ext cx="427687" cy="1179624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97938D5-50B9-DC45-A3BB-FD47507BA9D3}"/>
              </a:ext>
            </a:extLst>
          </p:cNvPr>
          <p:cNvSpPr/>
          <p:nvPr/>
        </p:nvSpPr>
        <p:spPr bwMode="auto">
          <a:xfrm>
            <a:off x="4929516" y="2475076"/>
            <a:ext cx="1826166" cy="487454"/>
          </a:xfrm>
          <a:prstGeom prst="roundRect">
            <a:avLst/>
          </a:prstGeom>
          <a:solidFill>
            <a:srgbClr val="3155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93 had revascularizations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F4641684-EFD1-A14E-972B-B48CC835B4F7}"/>
              </a:ext>
            </a:extLst>
          </p:cNvPr>
          <p:cNvSpPr/>
          <p:nvPr/>
        </p:nvSpPr>
        <p:spPr bwMode="auto">
          <a:xfrm>
            <a:off x="5248369" y="3849247"/>
            <a:ext cx="1826166" cy="487454"/>
          </a:xfrm>
          <a:prstGeom prst="roundRect">
            <a:avLst/>
          </a:prstGeom>
          <a:solidFill>
            <a:srgbClr val="3155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92  18M FU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0" name="Line 12">
            <a:extLst>
              <a:ext uri="{FF2B5EF4-FFF2-40B4-BE49-F238E27FC236}">
                <a16:creationId xmlns:a16="http://schemas.microsoft.com/office/drawing/2014/main" id="{0D06DF54-3919-564F-A85C-EBE9DCD71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5690" y="3573474"/>
            <a:ext cx="0" cy="487454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F5FE9A8D-4F43-6D4C-B16D-2FA8132BA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7364" y="3554224"/>
            <a:ext cx="0" cy="315134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4734E7DE-0B90-A94B-BA1B-EBCAF9804A53}"/>
              </a:ext>
            </a:extLst>
          </p:cNvPr>
          <p:cNvSpPr/>
          <p:nvPr/>
        </p:nvSpPr>
        <p:spPr bwMode="auto">
          <a:xfrm>
            <a:off x="3254554" y="3857155"/>
            <a:ext cx="1826166" cy="47163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97 18M FU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ADAB584-B4A3-5A4B-A347-0FD3584F391C}"/>
              </a:ext>
            </a:extLst>
          </p:cNvPr>
          <p:cNvSpPr/>
          <p:nvPr/>
        </p:nvSpPr>
        <p:spPr bwMode="auto">
          <a:xfrm>
            <a:off x="1260739" y="3857155"/>
            <a:ext cx="1826166" cy="471638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291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 18M FU 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3A55BD41-64B3-E746-A1B3-7F6FC05E2844}"/>
              </a:ext>
            </a:extLst>
          </p:cNvPr>
          <p:cNvSpPr/>
          <p:nvPr/>
        </p:nvSpPr>
        <p:spPr bwMode="auto">
          <a:xfrm>
            <a:off x="1142845" y="3562133"/>
            <a:ext cx="1008316" cy="2950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1 lost to FU</a:t>
            </a:r>
          </a:p>
          <a:p>
            <a:endParaRPr lang="en-US" sz="1000" b="0" i="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B8A8F789-7331-1643-8CA1-BF5115D0A383}"/>
              </a:ext>
            </a:extLst>
          </p:cNvPr>
          <p:cNvSpPr/>
          <p:nvPr/>
        </p:nvSpPr>
        <p:spPr bwMode="auto">
          <a:xfrm>
            <a:off x="3149593" y="3562133"/>
            <a:ext cx="1008316" cy="2950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1 lost to FU</a:t>
            </a:r>
          </a:p>
          <a:p>
            <a:endParaRPr lang="en-US" sz="1000" b="0" i="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020C353A-5A7C-E949-A48D-8A93C1CEA8EB}"/>
              </a:ext>
            </a:extLst>
          </p:cNvPr>
          <p:cNvSpPr/>
          <p:nvPr/>
        </p:nvSpPr>
        <p:spPr bwMode="auto">
          <a:xfrm>
            <a:off x="6161452" y="3550404"/>
            <a:ext cx="1008316" cy="2950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0" i="0" dirty="0">
                <a:solidFill>
                  <a:schemeClr val="bg1"/>
                </a:solidFill>
                <a:cs typeface="ヒラギノ角ゴ Pro W3"/>
              </a:rPr>
              <a:t>1 lost to FU</a:t>
            </a:r>
          </a:p>
          <a:p>
            <a:endParaRPr lang="en-US" sz="1000" b="0" i="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429F5-E55B-584B-9B95-A2115548E14A}"/>
              </a:ext>
            </a:extLst>
          </p:cNvPr>
          <p:cNvSpPr txBox="1"/>
          <p:nvPr/>
        </p:nvSpPr>
        <p:spPr>
          <a:xfrm>
            <a:off x="438685" y="117213"/>
            <a:ext cx="259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accent4"/>
                </a:solidFill>
              </a:rPr>
              <a:t>Flow of</a:t>
            </a:r>
          </a:p>
          <a:p>
            <a:r>
              <a:rPr lang="en-US" i="0" dirty="0">
                <a:solidFill>
                  <a:schemeClr val="accent4"/>
                </a:solidFill>
              </a:rPr>
              <a:t>Study Patients</a:t>
            </a:r>
          </a:p>
        </p:txBody>
      </p:sp>
      <p:grpSp>
        <p:nvGrpSpPr>
          <p:cNvPr id="41" name="Csoportba foglalás 19">
            <a:extLst>
              <a:ext uri="{FF2B5EF4-FFF2-40B4-BE49-F238E27FC236}">
                <a16:creationId xmlns:a16="http://schemas.microsoft.com/office/drawing/2014/main" id="{738CD9DC-568F-4848-AD89-C44D95BC0288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42" name="Group 1">
              <a:extLst>
                <a:ext uri="{FF2B5EF4-FFF2-40B4-BE49-F238E27FC236}">
                  <a16:creationId xmlns:a16="http://schemas.microsoft.com/office/drawing/2014/main" id="{57145D73-94E4-4145-A250-B8EC1B729F3A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57" name="Picture 4" descr="ULB – Hôpital Erasme - Ortho-Rhumato">
                <a:extLst>
                  <a:ext uri="{FF2B5EF4-FFF2-40B4-BE49-F238E27FC236}">
                    <a16:creationId xmlns:a16="http://schemas.microsoft.com/office/drawing/2014/main" id="{D9F5C734-77C9-6745-AA46-B08936C130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Physician Assistant Isala Hartcentrum - NAPA">
                <a:extLst>
                  <a:ext uri="{FF2B5EF4-FFF2-40B4-BE49-F238E27FC236}">
                    <a16:creationId xmlns:a16="http://schemas.microsoft.com/office/drawing/2014/main" id="{32A93013-185B-6249-BC46-F62C89FEF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Beneficiaries &amp; Partners - OcuTher">
                <a:extLst>
                  <a:ext uri="{FF2B5EF4-FFF2-40B4-BE49-F238E27FC236}">
                    <a16:creationId xmlns:a16="http://schemas.microsoft.com/office/drawing/2014/main" id="{02C792ED-E16F-B040-9BCE-A404A90A37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Csoportba foglalás 21">
              <a:extLst>
                <a:ext uri="{FF2B5EF4-FFF2-40B4-BE49-F238E27FC236}">
                  <a16:creationId xmlns:a16="http://schemas.microsoft.com/office/drawing/2014/main" id="{5444E3D1-D576-BF45-BD8C-E0750D38CAF6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44" name="Kép 30">
                <a:extLst>
                  <a:ext uri="{FF2B5EF4-FFF2-40B4-BE49-F238E27FC236}">
                    <a16:creationId xmlns:a16="http://schemas.microsoft.com/office/drawing/2014/main" id="{7FED5F63-9B50-2841-A1FD-23FD0D746E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53" name="Csoportba foglalás 31">
                <a:extLst>
                  <a:ext uri="{FF2B5EF4-FFF2-40B4-BE49-F238E27FC236}">
                    <a16:creationId xmlns:a16="http://schemas.microsoft.com/office/drawing/2014/main" id="{8BDFB945-80AB-4149-BEC0-13B7A8FA2F16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54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DC75B112-CDE8-4A40-A542-4949DCE66F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Rounded Rectangle 25">
                  <a:extLst>
                    <a:ext uri="{FF2B5EF4-FFF2-40B4-BE49-F238E27FC236}">
                      <a16:creationId xmlns:a16="http://schemas.microsoft.com/office/drawing/2014/main" id="{0E08E6F9-1FDE-AC45-9C44-C9F9296A1C18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118786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0" y="49695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Baseline </a:t>
            </a:r>
            <a:r>
              <a:rPr lang="en-US" sz="2500" dirty="0"/>
              <a:t>Clinical Characteristics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7275"/>
              </p:ext>
            </p:extLst>
          </p:nvPr>
        </p:nvGraphicFramePr>
        <p:xfrm>
          <a:off x="368898" y="485688"/>
          <a:ext cx="8518357" cy="4022098"/>
        </p:xfrm>
        <a:graphic>
          <a:graphicData uri="http://schemas.openxmlformats.org/drawingml/2006/table">
            <a:tbl>
              <a:tblPr bandRow="1"/>
              <a:tblGrid>
                <a:gridCol w="140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970">
                  <a:extLst>
                    <a:ext uri="{9D8B030D-6E8A-4147-A177-3AD203B41FA5}">
                      <a16:colId xmlns:a16="http://schemas.microsoft.com/office/drawing/2014/main" val="3014883892"/>
                    </a:ext>
                  </a:extLst>
                </a:gridCol>
                <a:gridCol w="1073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682">
                  <a:extLst>
                    <a:ext uri="{9D8B030D-6E8A-4147-A177-3AD203B41FA5}">
                      <a16:colId xmlns:a16="http://schemas.microsoft.com/office/drawing/2014/main" val="563117390"/>
                    </a:ext>
                  </a:extLst>
                </a:gridCol>
              </a:tblGrid>
              <a:tr h="409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Group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No TCFA n = 292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Group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TCFA n = 98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Group </a:t>
                      </a: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FFR (+) 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 = </a:t>
                      </a: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93</a:t>
                      </a: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Value</a:t>
                      </a:r>
                      <a:endParaRPr kumimoji="0" lang="pl-PL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 vs. B</a:t>
                      </a: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Value</a:t>
                      </a:r>
                      <a:endParaRPr kumimoji="0" lang="pl-PL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B vs. C</a:t>
                      </a: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US" sz="1000" noProof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68.0 (62.0; 74.0)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70.0 (58.7; 76.2)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69.0 (60.5; 73.5)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BMI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29.0 (26.3; 32.3)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28.7 (26.5; 32.7)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28.4 (26.51; 32.0)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72694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 (male)</a:t>
                      </a:r>
                      <a:endParaRPr lang="en-US" sz="1000" noProof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 (61.6%)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(66.3%)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74 (79.6%)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54280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DM Insulin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(34.2%)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(35.7%)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22 (23.7%)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0672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DM Oral Antidiabetics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 (82.2%)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 (83.7%)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81 (87.1%)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60752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Smoking status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i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22883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Smoking Currently    </a:t>
                      </a:r>
                      <a:endParaRPr lang="en-US" sz="1000" noProof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 (18.7%)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(22.4%)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15 (16.5%)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15812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Smoking Previously</a:t>
                      </a:r>
                      <a:endParaRPr lang="en-US" sz="1000" noProof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 (31.1%)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(34.8%)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33 (44.0%)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40799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Hypercholesterolemia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171 (58.8%)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 (62.2%)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63 (68.5%)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094834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 (73.8%)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 (76.5%)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67 (72.8%)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86590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 ACS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 (33.2%)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 (42.9%)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42 (45.2%)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 PCI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 (35.3%)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 (41.8%)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43 (46.2%)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36513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 CABG</a:t>
                      </a:r>
                      <a:endParaRPr lang="en-US" sz="1000" noProof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(2.7%)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(4.1%)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 (1.1%)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4407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 CVA</a:t>
                      </a:r>
                    </a:p>
                  </a:txBody>
                  <a:tcPr marL="33020" marR="330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(6.8%)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(12.2%)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5 (5.4%)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48043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SCD at presentation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73.6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 (78.6%)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 (67.7%)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5703"/>
                  </a:ext>
                </a:extLst>
              </a:tr>
              <a:tr h="225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ACS at presentation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 (26.4%)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(21.4%)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(32.3%)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12028"/>
                  </a:ext>
                </a:extLst>
              </a:tr>
            </a:tbl>
          </a:graphicData>
        </a:graphic>
      </p:graphicFrame>
      <p:grpSp>
        <p:nvGrpSpPr>
          <p:cNvPr id="13" name="Csoportba foglalás 19">
            <a:extLst>
              <a:ext uri="{FF2B5EF4-FFF2-40B4-BE49-F238E27FC236}">
                <a16:creationId xmlns:a16="http://schemas.microsoft.com/office/drawing/2014/main" id="{28521B9C-9125-9F4B-84CB-95341A4FE5C1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B3DE32B2-93F1-824E-8EF9-F4922E97B77A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0" name="Picture 4" descr="ULB – Hôpital Erasme - Ortho-Rhumato">
                <a:extLst>
                  <a:ext uri="{FF2B5EF4-FFF2-40B4-BE49-F238E27FC236}">
                    <a16:creationId xmlns:a16="http://schemas.microsoft.com/office/drawing/2014/main" id="{D70F1222-2F92-1A45-817B-6D055A2ED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Physician Assistant Isala Hartcentrum - NAPA">
                <a:extLst>
                  <a:ext uri="{FF2B5EF4-FFF2-40B4-BE49-F238E27FC236}">
                    <a16:creationId xmlns:a16="http://schemas.microsoft.com/office/drawing/2014/main" id="{872A703F-67C8-0645-9A6F-743FC61D49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Beneficiaries &amp; Partners - OcuTher">
                <a:extLst>
                  <a:ext uri="{FF2B5EF4-FFF2-40B4-BE49-F238E27FC236}">
                    <a16:creationId xmlns:a16="http://schemas.microsoft.com/office/drawing/2014/main" id="{B50AB2AE-E1C6-5D4B-8A00-F5E833D22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Csoportba foglalás 21">
              <a:extLst>
                <a:ext uri="{FF2B5EF4-FFF2-40B4-BE49-F238E27FC236}">
                  <a16:creationId xmlns:a16="http://schemas.microsoft.com/office/drawing/2014/main" id="{3C6001CC-DAAD-2246-8C4D-62155FF7716D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16" name="Kép 30">
                <a:extLst>
                  <a:ext uri="{FF2B5EF4-FFF2-40B4-BE49-F238E27FC236}">
                    <a16:creationId xmlns:a16="http://schemas.microsoft.com/office/drawing/2014/main" id="{75818C13-2DB1-E049-AB2F-000AC5E270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17" name="Csoportba foglalás 31">
                <a:extLst>
                  <a:ext uri="{FF2B5EF4-FFF2-40B4-BE49-F238E27FC236}">
                    <a16:creationId xmlns:a16="http://schemas.microsoft.com/office/drawing/2014/main" id="{B7FE54DE-BF26-F74C-98BE-B327B227E239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18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2717AE82-F0FE-A643-8C5E-7238899CCD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3C57DE54-BF97-0047-92B2-7F0422039998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924551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3237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FFR and OCT Quantitative Results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16840"/>
              </p:ext>
            </p:extLst>
          </p:nvPr>
        </p:nvGraphicFramePr>
        <p:xfrm>
          <a:off x="1266097" y="947053"/>
          <a:ext cx="6594612" cy="2916112"/>
        </p:xfrm>
        <a:graphic>
          <a:graphicData uri="http://schemas.openxmlformats.org/drawingml/2006/table">
            <a:tbl>
              <a:tblPr/>
              <a:tblGrid>
                <a:gridCol w="1637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Lesion Characteristics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TCFA (Group 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341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TCFA (Group 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n = </a:t>
                      </a: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</a:t>
                      </a: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 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FFR Baseline 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0.95 (+/- 0.04)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0.95 (+/- 0.04)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11175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FFR After Adenosine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 (+/- 0.05)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 (+/- 0.05)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85598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MLA (mm</a:t>
                      </a:r>
                      <a:r>
                        <a:rPr lang="en-US" sz="1000" i="1" baseline="30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 i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2.60 (1.90; 3.50)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2.35 (1.70; 3.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MLA stenosis (%)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(53; 70)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(5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7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Lesion length (mm)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20.10 (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14.10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27.65 (1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36.10)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000" noProof="0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000" noProof="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Proximal RLD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(mm)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 (2.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; 3.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2.70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; 3.50)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63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36513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Distal RLD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(mm)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2.60 (2.2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; 3.00)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2.50 (2.30; 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00</a:t>
                      </a: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pl-PL" sz="10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68</a:t>
                      </a:r>
                      <a:endParaRPr lang="en-US" sz="1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819780-8087-430A-BDD7-A0E3F4EEC15D}"/>
              </a:ext>
            </a:extLst>
          </p:cNvPr>
          <p:cNvSpPr txBox="1"/>
          <p:nvPr/>
        </p:nvSpPr>
        <p:spPr>
          <a:xfrm>
            <a:off x="1246329" y="3893537"/>
            <a:ext cx="512672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FFR – Fractional Flow Reserve; MLA – Minimum lumen area; RLD – reference lumen diameter</a:t>
            </a:r>
          </a:p>
          <a:p>
            <a:r>
              <a:rPr lang="en-US" sz="1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performed with 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r>
              <a:rPr lang="en-US" sz="1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 software</a:t>
            </a:r>
          </a:p>
          <a:p>
            <a:endParaRPr lang="en-US" sz="10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Csoportba foglalás 19">
            <a:extLst>
              <a:ext uri="{FF2B5EF4-FFF2-40B4-BE49-F238E27FC236}">
                <a16:creationId xmlns:a16="http://schemas.microsoft.com/office/drawing/2014/main" id="{8F53C1EF-1D7C-AC4B-B409-C32E5017E5DD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2" name="Group 1">
              <a:extLst>
                <a:ext uri="{FF2B5EF4-FFF2-40B4-BE49-F238E27FC236}">
                  <a16:creationId xmlns:a16="http://schemas.microsoft.com/office/drawing/2014/main" id="{0E3FD09A-1FBB-E74A-9942-A4562BFA555C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8" name="Picture 4" descr="ULB – Hôpital Erasme - Ortho-Rhumato">
                <a:extLst>
                  <a:ext uri="{FF2B5EF4-FFF2-40B4-BE49-F238E27FC236}">
                    <a16:creationId xmlns:a16="http://schemas.microsoft.com/office/drawing/2014/main" id="{8496987B-862E-C243-8B1E-372AA511B4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Physician Assistant Isala Hartcentrum - NAPA">
                <a:extLst>
                  <a:ext uri="{FF2B5EF4-FFF2-40B4-BE49-F238E27FC236}">
                    <a16:creationId xmlns:a16="http://schemas.microsoft.com/office/drawing/2014/main" id="{38C43529-CE2A-C94C-BEE2-68A513C6E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Beneficiaries &amp; Partners - OcuTher">
                <a:extLst>
                  <a:ext uri="{FF2B5EF4-FFF2-40B4-BE49-F238E27FC236}">
                    <a16:creationId xmlns:a16="http://schemas.microsoft.com/office/drawing/2014/main" id="{DD9CE21F-EBA1-354A-91CC-65A46C09F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Csoportba foglalás 21">
              <a:extLst>
                <a:ext uri="{FF2B5EF4-FFF2-40B4-BE49-F238E27FC236}">
                  <a16:creationId xmlns:a16="http://schemas.microsoft.com/office/drawing/2014/main" id="{EC757DCC-F2B5-3843-BC9B-6FD1D8FF12E1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4" name="Kép 30">
                <a:extLst>
                  <a:ext uri="{FF2B5EF4-FFF2-40B4-BE49-F238E27FC236}">
                    <a16:creationId xmlns:a16="http://schemas.microsoft.com/office/drawing/2014/main" id="{AC169333-FE51-7A4E-8796-037FC773F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5" name="Csoportba foglalás 31">
                <a:extLst>
                  <a:ext uri="{FF2B5EF4-FFF2-40B4-BE49-F238E27FC236}">
                    <a16:creationId xmlns:a16="http://schemas.microsoft.com/office/drawing/2014/main" id="{5CACFFA9-0729-8F41-B93C-73F34220F301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6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C414F2AE-575D-104A-9844-69BBF8CD78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Rounded Rectangle 25">
                  <a:extLst>
                    <a:ext uri="{FF2B5EF4-FFF2-40B4-BE49-F238E27FC236}">
                      <a16:creationId xmlns:a16="http://schemas.microsoft.com/office/drawing/2014/main" id="{9D8315EB-D5A7-3344-A787-73F88B9D35BB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4043619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OCT Lesion Baseline </a:t>
            </a:r>
            <a:r>
              <a:rPr lang="en-US" dirty="0">
                <a:cs typeface="ヒラギノ角ゴ Pro W3"/>
              </a:rPr>
              <a:t>Qualitative</a:t>
            </a:r>
            <a:r>
              <a:rPr lang="en-US" dirty="0">
                <a:solidFill>
                  <a:schemeClr val="accent2"/>
                </a:solidFill>
                <a:cs typeface="ヒラギノ角ゴ Pro W3"/>
              </a:rPr>
              <a:t> </a:t>
            </a:r>
            <a:r>
              <a:rPr lang="en-US" dirty="0">
                <a:cs typeface="ヒラギノ角ゴ Pro W3"/>
              </a:rPr>
              <a:t>R</a:t>
            </a:r>
            <a:r>
              <a:rPr lang="en-US" sz="2500" dirty="0"/>
              <a:t>esults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83390"/>
              </p:ext>
            </p:extLst>
          </p:nvPr>
        </p:nvGraphicFramePr>
        <p:xfrm>
          <a:off x="1270118" y="1069561"/>
          <a:ext cx="6597415" cy="2979996"/>
        </p:xfrm>
        <a:graphic>
          <a:graphicData uri="http://schemas.openxmlformats.org/drawingml/2006/table">
            <a:tbl>
              <a:tblPr/>
              <a:tblGrid>
                <a:gridCol w="160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Group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TCFA </a:t>
                      </a:r>
                      <a:b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341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Group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TCFA</a:t>
                      </a:r>
                      <a:b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kumimoji="0" lang="pl-PL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104*</a:t>
                      </a: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Fibrous cap thickness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m) 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151 (109; 218)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60 (56; 63)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01077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Calcification present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292 (85.6%)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91 (87.5%)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Calcium arc (</a:t>
                      </a:r>
                      <a:r>
                        <a:rPr lang="en-US" sz="1000" i="0" baseline="30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000" i="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)**</a:t>
                      </a:r>
                      <a:endParaRPr lang="en-US" sz="1000" i="0" baseline="300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159 (88; 244)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112 (80; 192)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0.02</a:t>
                      </a:r>
                      <a:endParaRPr lang="en-US" sz="1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32038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Protruding calcification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157 (46.0%)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36 (34.6%)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0.04</a:t>
                      </a:r>
                      <a:endParaRPr lang="en-US" sz="1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57198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Cholesterol clefts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149 (44.1%)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75 (72.8%)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69515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Lipidic plaque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201 (58.9%)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104 (100.00%)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Lipidic arc (</a:t>
                      </a:r>
                      <a:r>
                        <a:rPr lang="en-US" sz="1000" i="0" baseline="30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000" i="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)**</a:t>
                      </a:r>
                      <a:endParaRPr lang="en-US" sz="1000" i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169 (126; 214)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241 (193; 287</a:t>
                      </a: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98448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Neovascularization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232 (68.0%)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88 (84.6%)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0.002</a:t>
                      </a:r>
                      <a:endParaRPr lang="en-US" sz="10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43494"/>
                  </a:ext>
                </a:extLst>
              </a:tr>
              <a:tr h="267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Macrophage infiltration</a:t>
                      </a: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157 (46.0%)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72 (69.9%)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85508"/>
                  </a:ext>
                </a:extLst>
              </a:tr>
            </a:tbl>
          </a:graphicData>
        </a:graphic>
      </p:graphicFrame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cs typeface="ヒラギノ角ゴ Pro W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0C10E-CF4D-524A-8415-10FF36D8B013}"/>
              </a:ext>
            </a:extLst>
          </p:cNvPr>
          <p:cNvSpPr txBox="1"/>
          <p:nvPr/>
        </p:nvSpPr>
        <p:spPr>
          <a:xfrm>
            <a:off x="1270118" y="4206234"/>
            <a:ext cx="661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*TCFA containing lesions only presented, total lesions group B 110    ** in calcium and lipidic plaque only </a:t>
            </a:r>
          </a:p>
          <a:p>
            <a:endParaRPr lang="en-US" sz="1000" i="0" dirty="0">
              <a:solidFill>
                <a:schemeClr val="bg1"/>
              </a:solidFill>
            </a:endParaRPr>
          </a:p>
        </p:txBody>
      </p:sp>
      <p:grpSp>
        <p:nvGrpSpPr>
          <p:cNvPr id="21" name="Csoportba foglalás 19">
            <a:extLst>
              <a:ext uri="{FF2B5EF4-FFF2-40B4-BE49-F238E27FC236}">
                <a16:creationId xmlns:a16="http://schemas.microsoft.com/office/drawing/2014/main" id="{D1D7EE55-CADE-8849-A123-2FA1832B13A9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2" name="Group 1">
              <a:extLst>
                <a:ext uri="{FF2B5EF4-FFF2-40B4-BE49-F238E27FC236}">
                  <a16:creationId xmlns:a16="http://schemas.microsoft.com/office/drawing/2014/main" id="{737ABB4B-152E-5D4D-8F4D-E6A085233FD5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8" name="Picture 4" descr="ULB – Hôpital Erasme - Ortho-Rhumato">
                <a:extLst>
                  <a:ext uri="{FF2B5EF4-FFF2-40B4-BE49-F238E27FC236}">
                    <a16:creationId xmlns:a16="http://schemas.microsoft.com/office/drawing/2014/main" id="{A26703B6-063B-5443-AC6A-6FEEFB85DC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Physician Assistant Isala Hartcentrum - NAPA">
                <a:extLst>
                  <a:ext uri="{FF2B5EF4-FFF2-40B4-BE49-F238E27FC236}">
                    <a16:creationId xmlns:a16="http://schemas.microsoft.com/office/drawing/2014/main" id="{13BF72F5-A7D5-A241-95B9-D5BCF9C96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Beneficiaries &amp; Partners - OcuTher">
                <a:extLst>
                  <a:ext uri="{FF2B5EF4-FFF2-40B4-BE49-F238E27FC236}">
                    <a16:creationId xmlns:a16="http://schemas.microsoft.com/office/drawing/2014/main" id="{7D515231-0853-554C-AD6F-062B2F875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Csoportba foglalás 21">
              <a:extLst>
                <a:ext uri="{FF2B5EF4-FFF2-40B4-BE49-F238E27FC236}">
                  <a16:creationId xmlns:a16="http://schemas.microsoft.com/office/drawing/2014/main" id="{B6D6D517-BE69-7045-9A09-5842886F045D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4" name="Kép 30">
                <a:extLst>
                  <a:ext uri="{FF2B5EF4-FFF2-40B4-BE49-F238E27FC236}">
                    <a16:creationId xmlns:a16="http://schemas.microsoft.com/office/drawing/2014/main" id="{E728DB32-65BE-A64F-813F-84118A7FD9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5" name="Csoportba foglalás 31">
                <a:extLst>
                  <a:ext uri="{FF2B5EF4-FFF2-40B4-BE49-F238E27FC236}">
                    <a16:creationId xmlns:a16="http://schemas.microsoft.com/office/drawing/2014/main" id="{9B4990C9-CCFA-A74C-B9A8-E37875027919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6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12BB6D09-A024-CC41-9669-FA874C9809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Rounded Rectangle 25">
                  <a:extLst>
                    <a:ext uri="{FF2B5EF4-FFF2-40B4-BE49-F238E27FC236}">
                      <a16:creationId xmlns:a16="http://schemas.microsoft.com/office/drawing/2014/main" id="{93E694EF-A21B-7F44-A386-D9DD901D9F62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691140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733277" y="139717"/>
            <a:ext cx="7671093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4"/>
                </a:solidFill>
                <a:cs typeface="ヒラギノ角ゴ Pro W3"/>
              </a:rPr>
              <a:t>Coexistence of complicated plaques in same lesion </a:t>
            </a:r>
          </a:p>
        </p:txBody>
      </p:sp>
      <p:pic>
        <p:nvPicPr>
          <p:cNvPr id="124" name="Kép 21">
            <a:extLst>
              <a:ext uri="{FF2B5EF4-FFF2-40B4-BE49-F238E27FC236}">
                <a16:creationId xmlns:a16="http://schemas.microsoft.com/office/drawing/2014/main" id="{5E798309-B9C8-4540-B2EE-96F53416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4128" r="22144" b="15978"/>
          <a:stretch/>
        </p:blipFill>
        <p:spPr>
          <a:xfrm>
            <a:off x="116527" y="2058935"/>
            <a:ext cx="1454890" cy="1235845"/>
          </a:xfrm>
          <a:prstGeom prst="rect">
            <a:avLst/>
          </a:prstGeom>
        </p:spPr>
      </p:pic>
      <p:pic>
        <p:nvPicPr>
          <p:cNvPr id="126" name="Kép 23">
            <a:extLst>
              <a:ext uri="{FF2B5EF4-FFF2-40B4-BE49-F238E27FC236}">
                <a16:creationId xmlns:a16="http://schemas.microsoft.com/office/drawing/2014/main" id="{7CCA4F56-52A9-4841-9FB5-B54F5BD28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t="27412" r="30998" b="10475"/>
          <a:stretch/>
        </p:blipFill>
        <p:spPr>
          <a:xfrm>
            <a:off x="5549914" y="2059021"/>
            <a:ext cx="1357941" cy="1233041"/>
          </a:xfrm>
          <a:prstGeom prst="rect">
            <a:avLst/>
          </a:prstGeom>
        </p:spPr>
      </p:pic>
      <p:pic>
        <p:nvPicPr>
          <p:cNvPr id="127" name="Kép 3">
            <a:extLst>
              <a:ext uri="{FF2B5EF4-FFF2-40B4-BE49-F238E27FC236}">
                <a16:creationId xmlns:a16="http://schemas.microsoft.com/office/drawing/2014/main" id="{0B7D903A-B2D4-D14D-9966-647013E29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" y="714064"/>
            <a:ext cx="8905875" cy="1370055"/>
          </a:xfrm>
          <a:prstGeom prst="rect">
            <a:avLst/>
          </a:prstGeom>
        </p:spPr>
      </p:pic>
      <p:pic>
        <p:nvPicPr>
          <p:cNvPr id="128" name="Kép 4">
            <a:extLst>
              <a:ext uri="{FF2B5EF4-FFF2-40B4-BE49-F238E27FC236}">
                <a16:creationId xmlns:a16="http://schemas.microsoft.com/office/drawing/2014/main" id="{92AFC629-5DC8-AB40-B67B-AFE7173231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4"/>
          <a:stretch/>
        </p:blipFill>
        <p:spPr>
          <a:xfrm>
            <a:off x="3988988" y="714064"/>
            <a:ext cx="5037652" cy="1370055"/>
          </a:xfrm>
          <a:prstGeom prst="rect">
            <a:avLst/>
          </a:prstGeom>
        </p:spPr>
      </p:pic>
      <p:pic>
        <p:nvPicPr>
          <p:cNvPr id="129" name="Kép 5">
            <a:extLst>
              <a:ext uri="{FF2B5EF4-FFF2-40B4-BE49-F238E27FC236}">
                <a16:creationId xmlns:a16="http://schemas.microsoft.com/office/drawing/2014/main" id="{C00E3C04-6383-7544-B0D3-6666CF964D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9"/>
          <a:stretch/>
        </p:blipFill>
        <p:spPr>
          <a:xfrm>
            <a:off x="4251218" y="714064"/>
            <a:ext cx="4775422" cy="1370055"/>
          </a:xfrm>
          <a:prstGeom prst="rect">
            <a:avLst/>
          </a:prstGeom>
        </p:spPr>
      </p:pic>
      <p:pic>
        <p:nvPicPr>
          <p:cNvPr id="130" name="Kép 7">
            <a:extLst>
              <a:ext uri="{FF2B5EF4-FFF2-40B4-BE49-F238E27FC236}">
                <a16:creationId xmlns:a16="http://schemas.microsoft.com/office/drawing/2014/main" id="{F5F212A2-C20C-5349-9301-25D2A4C854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5"/>
          <a:stretch/>
        </p:blipFill>
        <p:spPr>
          <a:xfrm>
            <a:off x="6409605" y="714064"/>
            <a:ext cx="2617035" cy="1370055"/>
          </a:xfrm>
          <a:prstGeom prst="rect">
            <a:avLst/>
          </a:prstGeom>
        </p:spPr>
      </p:pic>
      <p:pic>
        <p:nvPicPr>
          <p:cNvPr id="131" name="Kép 8">
            <a:extLst>
              <a:ext uri="{FF2B5EF4-FFF2-40B4-BE49-F238E27FC236}">
                <a16:creationId xmlns:a16="http://schemas.microsoft.com/office/drawing/2014/main" id="{EA9AD85F-E002-5646-A587-E41F2D9F96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9"/>
          <a:stretch/>
        </p:blipFill>
        <p:spPr>
          <a:xfrm>
            <a:off x="6581893" y="714064"/>
            <a:ext cx="2444747" cy="1370055"/>
          </a:xfrm>
          <a:prstGeom prst="rect">
            <a:avLst/>
          </a:prstGeom>
        </p:spPr>
      </p:pic>
      <p:pic>
        <p:nvPicPr>
          <p:cNvPr id="132" name="Kép 9">
            <a:extLst>
              <a:ext uri="{FF2B5EF4-FFF2-40B4-BE49-F238E27FC236}">
                <a16:creationId xmlns:a16="http://schemas.microsoft.com/office/drawing/2014/main" id="{3C9F85B6-39E1-C642-B1D4-F08D14D67A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8"/>
          <a:stretch/>
        </p:blipFill>
        <p:spPr>
          <a:xfrm>
            <a:off x="7068975" y="714064"/>
            <a:ext cx="1957665" cy="1370055"/>
          </a:xfrm>
          <a:prstGeom prst="rect">
            <a:avLst/>
          </a:prstGeom>
        </p:spPr>
      </p:pic>
      <p:pic>
        <p:nvPicPr>
          <p:cNvPr id="133" name="Kép 10">
            <a:extLst>
              <a:ext uri="{FF2B5EF4-FFF2-40B4-BE49-F238E27FC236}">
                <a16:creationId xmlns:a16="http://schemas.microsoft.com/office/drawing/2014/main" id="{80299342-1C3B-7F48-B574-6DF7602924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3"/>
          <a:stretch/>
        </p:blipFill>
        <p:spPr>
          <a:xfrm>
            <a:off x="7368680" y="714064"/>
            <a:ext cx="1657960" cy="1370055"/>
          </a:xfrm>
          <a:prstGeom prst="rect">
            <a:avLst/>
          </a:prstGeom>
        </p:spPr>
      </p:pic>
      <p:pic>
        <p:nvPicPr>
          <p:cNvPr id="134" name="Kép 13">
            <a:extLst>
              <a:ext uri="{FF2B5EF4-FFF2-40B4-BE49-F238E27FC236}">
                <a16:creationId xmlns:a16="http://schemas.microsoft.com/office/drawing/2014/main" id="{18CBE2ED-6521-144D-B963-10A10DF8F0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4" t="17110" r="16636" b="11548"/>
          <a:stretch/>
        </p:blipFill>
        <p:spPr>
          <a:xfrm>
            <a:off x="1547467" y="2064971"/>
            <a:ext cx="1454889" cy="1227091"/>
          </a:xfrm>
          <a:prstGeom prst="rect">
            <a:avLst/>
          </a:prstGeom>
        </p:spPr>
      </p:pic>
      <p:pic>
        <p:nvPicPr>
          <p:cNvPr id="135" name="Kép 18">
            <a:extLst>
              <a:ext uri="{FF2B5EF4-FFF2-40B4-BE49-F238E27FC236}">
                <a16:creationId xmlns:a16="http://schemas.microsoft.com/office/drawing/2014/main" id="{F4EBB09C-7F98-DB4E-8F83-F7F215735B2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t="25256" r="29779" b="6633"/>
          <a:stretch/>
        </p:blipFill>
        <p:spPr>
          <a:xfrm>
            <a:off x="6703789" y="2083891"/>
            <a:ext cx="1264402" cy="1203861"/>
          </a:xfrm>
          <a:prstGeom prst="rect">
            <a:avLst/>
          </a:prstGeom>
        </p:spPr>
      </p:pic>
      <p:pic>
        <p:nvPicPr>
          <p:cNvPr id="136" name="Kép 19">
            <a:extLst>
              <a:ext uri="{FF2B5EF4-FFF2-40B4-BE49-F238E27FC236}">
                <a16:creationId xmlns:a16="http://schemas.microsoft.com/office/drawing/2014/main" id="{580E74AA-29F0-D845-BBA2-48F5BF137D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6" t="32612" r="33223" b="6179"/>
          <a:stretch/>
        </p:blipFill>
        <p:spPr>
          <a:xfrm>
            <a:off x="7831849" y="2053633"/>
            <a:ext cx="1194791" cy="1236850"/>
          </a:xfrm>
          <a:prstGeom prst="rect">
            <a:avLst/>
          </a:prstGeom>
        </p:spPr>
      </p:pic>
      <p:pic>
        <p:nvPicPr>
          <p:cNvPr id="137" name="Kép 16">
            <a:extLst>
              <a:ext uri="{FF2B5EF4-FFF2-40B4-BE49-F238E27FC236}">
                <a16:creationId xmlns:a16="http://schemas.microsoft.com/office/drawing/2014/main" id="{868BB869-FF10-E945-ACA9-9B8DB86581F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28466" r="27724" b="3180"/>
          <a:stretch/>
        </p:blipFill>
        <p:spPr>
          <a:xfrm>
            <a:off x="4293456" y="2070791"/>
            <a:ext cx="1542080" cy="1220088"/>
          </a:xfrm>
          <a:prstGeom prst="rect">
            <a:avLst/>
          </a:prstGeom>
        </p:spPr>
      </p:pic>
      <p:pic>
        <p:nvPicPr>
          <p:cNvPr id="138" name="Kép 14">
            <a:extLst>
              <a:ext uri="{FF2B5EF4-FFF2-40B4-BE49-F238E27FC236}">
                <a16:creationId xmlns:a16="http://schemas.microsoft.com/office/drawing/2014/main" id="{9F8B70B1-F934-664C-8B7E-086EC945855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7" t="20074" r="19093" b="8305"/>
          <a:stretch/>
        </p:blipFill>
        <p:spPr>
          <a:xfrm>
            <a:off x="2996708" y="2071007"/>
            <a:ext cx="1461921" cy="1220088"/>
          </a:xfrm>
          <a:prstGeom prst="rect">
            <a:avLst/>
          </a:prstGeom>
        </p:spPr>
      </p:pic>
      <p:cxnSp>
        <p:nvCxnSpPr>
          <p:cNvPr id="139" name="Szögletes összekötő 27">
            <a:extLst>
              <a:ext uri="{FF2B5EF4-FFF2-40B4-BE49-F238E27FC236}">
                <a16:creationId xmlns:a16="http://schemas.microsoft.com/office/drawing/2014/main" id="{56E0039C-CDAC-854B-B461-56DCDC9BAA2D}"/>
              </a:ext>
            </a:extLst>
          </p:cNvPr>
          <p:cNvCxnSpPr/>
          <p:nvPr/>
        </p:nvCxnSpPr>
        <p:spPr bwMode="auto">
          <a:xfrm rot="10800000" flipV="1">
            <a:off x="2391189" y="1824294"/>
            <a:ext cx="1754270" cy="222275"/>
          </a:xfrm>
          <a:prstGeom prst="bentConnector3">
            <a:avLst>
              <a:gd name="adj1" fmla="val 99858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Szövegdoboz 32">
            <a:extLst>
              <a:ext uri="{FF2B5EF4-FFF2-40B4-BE49-F238E27FC236}">
                <a16:creationId xmlns:a16="http://schemas.microsoft.com/office/drawing/2014/main" id="{58EF65EF-D97E-704F-A2AC-CA01F1A7C3D6}"/>
              </a:ext>
            </a:extLst>
          </p:cNvPr>
          <p:cNvSpPr txBox="1"/>
          <p:nvPr/>
        </p:nvSpPr>
        <p:spPr>
          <a:xfrm>
            <a:off x="1747844" y="2003901"/>
            <a:ext cx="158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>
                <a:solidFill>
                  <a:schemeClr val="tx1"/>
                </a:solidFill>
              </a:rPr>
              <a:t>Old plaque rupture</a:t>
            </a:r>
          </a:p>
        </p:txBody>
      </p:sp>
      <p:sp>
        <p:nvSpPr>
          <p:cNvPr id="141" name="Szövegdoboz 33">
            <a:extLst>
              <a:ext uri="{FF2B5EF4-FFF2-40B4-BE49-F238E27FC236}">
                <a16:creationId xmlns:a16="http://schemas.microsoft.com/office/drawing/2014/main" id="{1C2810D9-F582-3E4A-A2F5-DACD646D6DAE}"/>
              </a:ext>
            </a:extLst>
          </p:cNvPr>
          <p:cNvSpPr txBox="1"/>
          <p:nvPr/>
        </p:nvSpPr>
        <p:spPr>
          <a:xfrm>
            <a:off x="2707216" y="2001040"/>
            <a:ext cx="1942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>
                <a:solidFill>
                  <a:schemeClr val="tx1"/>
                </a:solidFill>
              </a:rPr>
              <a:t>Healed plaque</a:t>
            </a:r>
          </a:p>
        </p:txBody>
      </p:sp>
      <p:cxnSp>
        <p:nvCxnSpPr>
          <p:cNvPr id="142" name="Szögletes összekötő 36">
            <a:extLst>
              <a:ext uri="{FF2B5EF4-FFF2-40B4-BE49-F238E27FC236}">
                <a16:creationId xmlns:a16="http://schemas.microsoft.com/office/drawing/2014/main" id="{6F1232B6-726A-5B4A-A9DD-5991F03073A3}"/>
              </a:ext>
            </a:extLst>
          </p:cNvPr>
          <p:cNvCxnSpPr>
            <a:cxnSpLocks/>
            <a:endCxn id="137" idx="0"/>
          </p:cNvCxnSpPr>
          <p:nvPr/>
        </p:nvCxnSpPr>
        <p:spPr bwMode="auto">
          <a:xfrm rot="10800000" flipV="1">
            <a:off x="5064497" y="1853836"/>
            <a:ext cx="1470181" cy="2169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Szövegdoboz 37">
            <a:extLst>
              <a:ext uri="{FF2B5EF4-FFF2-40B4-BE49-F238E27FC236}">
                <a16:creationId xmlns:a16="http://schemas.microsoft.com/office/drawing/2014/main" id="{E6DAE6AC-2CC9-2D4E-B868-BDBC294C6044}"/>
              </a:ext>
            </a:extLst>
          </p:cNvPr>
          <p:cNvSpPr txBox="1"/>
          <p:nvPr/>
        </p:nvSpPr>
        <p:spPr>
          <a:xfrm>
            <a:off x="4261021" y="1998684"/>
            <a:ext cx="158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>
                <a:solidFill>
                  <a:schemeClr val="tx1"/>
                </a:solidFill>
              </a:rPr>
              <a:t>Old plaque rupture</a:t>
            </a:r>
          </a:p>
        </p:txBody>
      </p:sp>
      <p:sp>
        <p:nvSpPr>
          <p:cNvPr id="144" name="Szövegdoboz 38">
            <a:extLst>
              <a:ext uri="{FF2B5EF4-FFF2-40B4-BE49-F238E27FC236}">
                <a16:creationId xmlns:a16="http://schemas.microsoft.com/office/drawing/2014/main" id="{6CF9B238-BCA0-F64F-8AB4-36C80300E013}"/>
              </a:ext>
            </a:extLst>
          </p:cNvPr>
          <p:cNvSpPr txBox="1"/>
          <p:nvPr/>
        </p:nvSpPr>
        <p:spPr>
          <a:xfrm>
            <a:off x="5475779" y="1995700"/>
            <a:ext cx="158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>
                <a:solidFill>
                  <a:schemeClr val="tx1"/>
                </a:solidFill>
              </a:rPr>
              <a:t>Thrombus</a:t>
            </a:r>
          </a:p>
        </p:txBody>
      </p:sp>
      <p:sp>
        <p:nvSpPr>
          <p:cNvPr id="145" name="Szövegdoboz 39">
            <a:extLst>
              <a:ext uri="{FF2B5EF4-FFF2-40B4-BE49-F238E27FC236}">
                <a16:creationId xmlns:a16="http://schemas.microsoft.com/office/drawing/2014/main" id="{82B66D38-26C0-A444-9BCA-D496D9B38694}"/>
              </a:ext>
            </a:extLst>
          </p:cNvPr>
          <p:cNvSpPr txBox="1"/>
          <p:nvPr/>
        </p:nvSpPr>
        <p:spPr>
          <a:xfrm>
            <a:off x="6669955" y="1994083"/>
            <a:ext cx="1150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>
                <a:solidFill>
                  <a:schemeClr val="tx1"/>
                </a:solidFill>
              </a:rPr>
              <a:t>TCFA</a:t>
            </a:r>
          </a:p>
        </p:txBody>
      </p:sp>
      <p:sp>
        <p:nvSpPr>
          <p:cNvPr id="146" name="Szövegdoboz 40">
            <a:extLst>
              <a:ext uri="{FF2B5EF4-FFF2-40B4-BE49-F238E27FC236}">
                <a16:creationId xmlns:a16="http://schemas.microsoft.com/office/drawing/2014/main" id="{F3558098-C72B-0844-93E9-9B9EE036CB2E}"/>
              </a:ext>
            </a:extLst>
          </p:cNvPr>
          <p:cNvSpPr txBox="1"/>
          <p:nvPr/>
        </p:nvSpPr>
        <p:spPr>
          <a:xfrm>
            <a:off x="7718122" y="1990362"/>
            <a:ext cx="1425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>
                <a:solidFill>
                  <a:schemeClr val="tx1"/>
                </a:solidFill>
              </a:rPr>
              <a:t>Plaque rupture</a:t>
            </a:r>
          </a:p>
        </p:txBody>
      </p:sp>
      <p:cxnSp>
        <p:nvCxnSpPr>
          <p:cNvPr id="147" name="Szögletes összekötő 41">
            <a:extLst>
              <a:ext uri="{FF2B5EF4-FFF2-40B4-BE49-F238E27FC236}">
                <a16:creationId xmlns:a16="http://schemas.microsoft.com/office/drawing/2014/main" id="{7762A8AC-F1E4-2142-BB36-B97107405CCB}"/>
              </a:ext>
            </a:extLst>
          </p:cNvPr>
          <p:cNvCxnSpPr>
            <a:endCxn id="126" idx="0"/>
          </p:cNvCxnSpPr>
          <p:nvPr/>
        </p:nvCxnSpPr>
        <p:spPr bwMode="auto">
          <a:xfrm rot="10800000" flipV="1">
            <a:off x="6228886" y="1881486"/>
            <a:ext cx="478081" cy="177534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Lefelé nyíl 43">
            <a:extLst>
              <a:ext uri="{FF2B5EF4-FFF2-40B4-BE49-F238E27FC236}">
                <a16:creationId xmlns:a16="http://schemas.microsoft.com/office/drawing/2014/main" id="{8040DDD9-0687-CD44-A104-76DA4C955EC0}"/>
              </a:ext>
            </a:extLst>
          </p:cNvPr>
          <p:cNvSpPr/>
          <p:nvPr/>
        </p:nvSpPr>
        <p:spPr bwMode="auto">
          <a:xfrm>
            <a:off x="7115266" y="1773157"/>
            <a:ext cx="86773" cy="242945"/>
          </a:xfrm>
          <a:prstGeom prst="downArrow">
            <a:avLst/>
          </a:prstGeom>
          <a:solidFill>
            <a:srgbClr val="FFC000"/>
          </a:solidFill>
          <a:ln w="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149" name="Szögletes összekötő 45">
            <a:extLst>
              <a:ext uri="{FF2B5EF4-FFF2-40B4-BE49-F238E27FC236}">
                <a16:creationId xmlns:a16="http://schemas.microsoft.com/office/drawing/2014/main" id="{281F3FD6-65C5-6541-BB09-9C6EBF5CB1E2}"/>
              </a:ext>
            </a:extLst>
          </p:cNvPr>
          <p:cNvCxnSpPr>
            <a:cxnSpLocks/>
            <a:endCxn id="136" idx="0"/>
          </p:cNvCxnSpPr>
          <p:nvPr/>
        </p:nvCxnSpPr>
        <p:spPr bwMode="auto">
          <a:xfrm>
            <a:off x="7324329" y="1869803"/>
            <a:ext cx="1104916" cy="18383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zögletes összekötő 55">
            <a:extLst>
              <a:ext uri="{FF2B5EF4-FFF2-40B4-BE49-F238E27FC236}">
                <a16:creationId xmlns:a16="http://schemas.microsoft.com/office/drawing/2014/main" id="{D04F5108-ADDA-D64C-86BE-25C3034A4612}"/>
              </a:ext>
            </a:extLst>
          </p:cNvPr>
          <p:cNvCxnSpPr>
            <a:cxnSpLocks/>
            <a:endCxn id="138" idx="0"/>
          </p:cNvCxnSpPr>
          <p:nvPr/>
        </p:nvCxnSpPr>
        <p:spPr bwMode="auto">
          <a:xfrm rot="10800000" flipV="1">
            <a:off x="3727669" y="1930902"/>
            <a:ext cx="611406" cy="14010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zögletes összekötő 50">
            <a:extLst>
              <a:ext uri="{FF2B5EF4-FFF2-40B4-BE49-F238E27FC236}">
                <a16:creationId xmlns:a16="http://schemas.microsoft.com/office/drawing/2014/main" id="{7B6BAAD7-0FC4-3649-8349-18163D075C26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883729" y="1814354"/>
            <a:ext cx="1057525" cy="23464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AAA712-F71D-B54A-B3E7-E94CBB6931EF}"/>
              </a:ext>
            </a:extLst>
          </p:cNvPr>
          <p:cNvSpPr txBox="1"/>
          <p:nvPr/>
        </p:nvSpPr>
        <p:spPr>
          <a:xfrm>
            <a:off x="36071" y="3500338"/>
            <a:ext cx="8990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chemeClr val="accent4"/>
                </a:solidFill>
              </a:rPr>
              <a:t>Plaque progression in DM:</a:t>
            </a:r>
          </a:p>
          <a:p>
            <a:pPr algn="ctr"/>
            <a:r>
              <a:rPr lang="en-US" sz="1600" i="0" dirty="0">
                <a:solidFill>
                  <a:schemeClr val="accent4"/>
                </a:solidFill>
              </a:rPr>
              <a:t>Longitudinal vessel assessment may demonstrate coexistence of multiple plaque morphologies </a:t>
            </a:r>
            <a:r>
              <a:rPr lang="en-US" sz="1600" i="0" dirty="0" err="1">
                <a:solidFill>
                  <a:schemeClr val="accent4"/>
                </a:solidFill>
              </a:rPr>
              <a:t>eg.</a:t>
            </a:r>
            <a:r>
              <a:rPr lang="en-US" sz="1600" i="0" dirty="0">
                <a:solidFill>
                  <a:schemeClr val="accent4"/>
                </a:solidFill>
              </a:rPr>
              <a:t> superficial calcification with thrombus, healed plaque, plaque rupture, lipidic plaque with TCFA</a:t>
            </a:r>
          </a:p>
          <a:p>
            <a:pPr algn="ctr"/>
            <a:endParaRPr lang="en-US" i="0" dirty="0">
              <a:solidFill>
                <a:schemeClr val="accent4"/>
              </a:solidFill>
            </a:endParaRPr>
          </a:p>
        </p:txBody>
      </p:sp>
      <p:grpSp>
        <p:nvGrpSpPr>
          <p:cNvPr id="48" name="Csoportba foglalás 19">
            <a:extLst>
              <a:ext uri="{FF2B5EF4-FFF2-40B4-BE49-F238E27FC236}">
                <a16:creationId xmlns:a16="http://schemas.microsoft.com/office/drawing/2014/main" id="{82A75971-AED8-7C44-87F2-7C0A70A31FED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A5AAE07C-B00B-524B-82AA-DCEDD1DF144B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55" name="Picture 4" descr="ULB – Hôpital Erasme - Ortho-Rhumato">
                <a:extLst>
                  <a:ext uri="{FF2B5EF4-FFF2-40B4-BE49-F238E27FC236}">
                    <a16:creationId xmlns:a16="http://schemas.microsoft.com/office/drawing/2014/main" id="{C1EB3FD8-0FF7-6C44-98CA-E3237D577C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Physician Assistant Isala Hartcentrum - NAPA">
                <a:extLst>
                  <a:ext uri="{FF2B5EF4-FFF2-40B4-BE49-F238E27FC236}">
                    <a16:creationId xmlns:a16="http://schemas.microsoft.com/office/drawing/2014/main" id="{A9BDD259-E1DD-EE45-973B-7D233F6F5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Beneficiaries &amp; Partners - OcuTher">
                <a:extLst>
                  <a:ext uri="{FF2B5EF4-FFF2-40B4-BE49-F238E27FC236}">
                    <a16:creationId xmlns:a16="http://schemas.microsoft.com/office/drawing/2014/main" id="{FAB11F1B-0B40-3F41-ACE9-C9AC8BB18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Csoportba foglalás 21">
              <a:extLst>
                <a:ext uri="{FF2B5EF4-FFF2-40B4-BE49-F238E27FC236}">
                  <a16:creationId xmlns:a16="http://schemas.microsoft.com/office/drawing/2014/main" id="{89C94DFE-4D76-544D-BEAE-338B0D2CFC95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51" name="Kép 30">
                <a:extLst>
                  <a:ext uri="{FF2B5EF4-FFF2-40B4-BE49-F238E27FC236}">
                    <a16:creationId xmlns:a16="http://schemas.microsoft.com/office/drawing/2014/main" id="{F29B1A3F-1750-C042-8810-2A306539C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52" name="Csoportba foglalás 31">
                <a:extLst>
                  <a:ext uri="{FF2B5EF4-FFF2-40B4-BE49-F238E27FC236}">
                    <a16:creationId xmlns:a16="http://schemas.microsoft.com/office/drawing/2014/main" id="{EDADF827-8976-7144-BDFF-BCDC1D59AB21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53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CAFC3655-2D0C-5B40-96F5-C53000D7D6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Rounded Rectangle 25">
                  <a:extLst>
                    <a:ext uri="{FF2B5EF4-FFF2-40B4-BE49-F238E27FC236}">
                      <a16:creationId xmlns:a16="http://schemas.microsoft.com/office/drawing/2014/main" id="{A3A4A7DE-9F74-914D-BDE7-DD5BA2A91FF9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  <p:sp>
        <p:nvSpPr>
          <p:cNvPr id="58" name="Szövegdoboz 31">
            <a:extLst>
              <a:ext uri="{FF2B5EF4-FFF2-40B4-BE49-F238E27FC236}">
                <a16:creationId xmlns:a16="http://schemas.microsoft.com/office/drawing/2014/main" id="{FEFDF6C5-75F2-CC43-9711-54F07693E456}"/>
              </a:ext>
            </a:extLst>
          </p:cNvPr>
          <p:cNvSpPr txBox="1"/>
          <p:nvPr/>
        </p:nvSpPr>
        <p:spPr>
          <a:xfrm>
            <a:off x="-53408" y="1998683"/>
            <a:ext cx="2092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>
                <a:solidFill>
                  <a:schemeClr val="tx1"/>
                </a:solidFill>
              </a:rPr>
              <a:t>Calcification  with thrombus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11EC6C-5BD0-A74B-9054-B0B911BBBD18}"/>
              </a:ext>
            </a:extLst>
          </p:cNvPr>
          <p:cNvCxnSpPr/>
          <p:nvPr/>
        </p:nvCxnSpPr>
        <p:spPr bwMode="auto">
          <a:xfrm flipH="1">
            <a:off x="615636" y="2489703"/>
            <a:ext cx="268092" cy="1812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494FDA4-B03E-7D46-986D-962390641B70}"/>
              </a:ext>
            </a:extLst>
          </p:cNvPr>
          <p:cNvCxnSpPr/>
          <p:nvPr/>
        </p:nvCxnSpPr>
        <p:spPr bwMode="auto">
          <a:xfrm>
            <a:off x="8134728" y="2462401"/>
            <a:ext cx="303813" cy="1486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6B21A6E-69D0-F24F-99CE-B3AE7B04ED9B}"/>
              </a:ext>
            </a:extLst>
          </p:cNvPr>
          <p:cNvCxnSpPr/>
          <p:nvPr/>
        </p:nvCxnSpPr>
        <p:spPr bwMode="auto">
          <a:xfrm flipV="1">
            <a:off x="7215749" y="2611069"/>
            <a:ext cx="284032" cy="427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3535543-9D9B-7F44-A0A2-3149DD7C042F}"/>
              </a:ext>
            </a:extLst>
          </p:cNvPr>
          <p:cNvCxnSpPr/>
          <p:nvPr/>
        </p:nvCxnSpPr>
        <p:spPr bwMode="auto">
          <a:xfrm flipH="1" flipV="1">
            <a:off x="6396371" y="2519224"/>
            <a:ext cx="102314" cy="2691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4375C31-85D9-A940-9348-A15F6BA86202}"/>
              </a:ext>
            </a:extLst>
          </p:cNvPr>
          <p:cNvCxnSpPr/>
          <p:nvPr/>
        </p:nvCxnSpPr>
        <p:spPr bwMode="auto">
          <a:xfrm>
            <a:off x="4863906" y="2584225"/>
            <a:ext cx="280730" cy="674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9B5157-F1EA-AA45-B489-C89E3FD6E841}"/>
              </a:ext>
            </a:extLst>
          </p:cNvPr>
          <p:cNvCxnSpPr/>
          <p:nvPr/>
        </p:nvCxnSpPr>
        <p:spPr bwMode="auto">
          <a:xfrm flipH="1" flipV="1">
            <a:off x="4020298" y="2651672"/>
            <a:ext cx="251116" cy="1799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5C7C4E-744E-0C4B-BABC-D5B06A10A806}"/>
              </a:ext>
            </a:extLst>
          </p:cNvPr>
          <p:cNvCxnSpPr/>
          <p:nvPr/>
        </p:nvCxnSpPr>
        <p:spPr bwMode="auto">
          <a:xfrm>
            <a:off x="1841461" y="2644237"/>
            <a:ext cx="358638" cy="807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863487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>
            <a:extLst>
              <a:ext uri="{FF2B5EF4-FFF2-40B4-BE49-F238E27FC236}">
                <a16:creationId xmlns:a16="http://schemas.microsoft.com/office/drawing/2014/main" id="{0624FC8C-CD88-824F-95AF-9ED2DD2B9C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" y="558725"/>
            <a:ext cx="6796551" cy="32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D0500F-14A5-C44D-AA03-046589EA24DC}"/>
              </a:ext>
            </a:extLst>
          </p:cNvPr>
          <p:cNvSpPr/>
          <p:nvPr/>
        </p:nvSpPr>
        <p:spPr bwMode="auto">
          <a:xfrm>
            <a:off x="1265723" y="3302073"/>
            <a:ext cx="373280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7C8C8-CF45-2645-B9F8-B224C42D445B}"/>
              </a:ext>
            </a:extLst>
          </p:cNvPr>
          <p:cNvSpPr/>
          <p:nvPr/>
        </p:nvSpPr>
        <p:spPr bwMode="auto">
          <a:xfrm>
            <a:off x="1261088" y="2833014"/>
            <a:ext cx="373280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18212A-3C6E-2E48-ACC1-59D93A2A972D}"/>
              </a:ext>
            </a:extLst>
          </p:cNvPr>
          <p:cNvSpPr/>
          <p:nvPr/>
        </p:nvSpPr>
        <p:spPr bwMode="auto">
          <a:xfrm>
            <a:off x="1200430" y="2298559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10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F6206A-9347-2B48-8FD8-F735943BAF1D}"/>
              </a:ext>
            </a:extLst>
          </p:cNvPr>
          <p:cNvSpPr/>
          <p:nvPr/>
        </p:nvSpPr>
        <p:spPr bwMode="auto">
          <a:xfrm rot="16200000">
            <a:off x="-318137" y="1914492"/>
            <a:ext cx="2662032" cy="5500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Cumulative Incidence 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6957F-23DF-4B47-9377-36FC8D73FB4E}"/>
              </a:ext>
            </a:extLst>
          </p:cNvPr>
          <p:cNvSpPr/>
          <p:nvPr/>
        </p:nvSpPr>
        <p:spPr bwMode="auto">
          <a:xfrm>
            <a:off x="1224162" y="976459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25%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36B92-73E3-CF4A-ACED-57157E0E2F98}"/>
              </a:ext>
            </a:extLst>
          </p:cNvPr>
          <p:cNvSpPr/>
          <p:nvPr/>
        </p:nvSpPr>
        <p:spPr bwMode="auto">
          <a:xfrm>
            <a:off x="1213144" y="1400713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20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83E28-C555-9240-B869-8029CE5682EC}"/>
              </a:ext>
            </a:extLst>
          </p:cNvPr>
          <p:cNvSpPr/>
          <p:nvPr/>
        </p:nvSpPr>
        <p:spPr bwMode="auto">
          <a:xfrm>
            <a:off x="1200430" y="1881358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15%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2B8C4-1341-754C-B5E0-2A5C2F1D0EFB}"/>
              </a:ext>
            </a:extLst>
          </p:cNvPr>
          <p:cNvSpPr txBox="1"/>
          <p:nvPr/>
        </p:nvSpPr>
        <p:spPr>
          <a:xfrm>
            <a:off x="651588" y="3770746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Nr. at Risk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F35A2-2261-B84F-A52C-1009E1299B4A}"/>
              </a:ext>
            </a:extLst>
          </p:cNvPr>
          <p:cNvSpPr/>
          <p:nvPr/>
        </p:nvSpPr>
        <p:spPr bwMode="auto">
          <a:xfrm>
            <a:off x="1634368" y="3474259"/>
            <a:ext cx="6190971" cy="3732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5C1AA5-3283-104C-9C06-49A65CE5F343}"/>
              </a:ext>
            </a:extLst>
          </p:cNvPr>
          <p:cNvSpPr/>
          <p:nvPr/>
        </p:nvSpPr>
        <p:spPr bwMode="auto">
          <a:xfrm>
            <a:off x="1871389" y="3487399"/>
            <a:ext cx="41701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30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21F3CD-37C6-0E4E-97AB-CC6F08C081EF}"/>
              </a:ext>
            </a:extLst>
          </p:cNvPr>
          <p:cNvSpPr/>
          <p:nvPr/>
        </p:nvSpPr>
        <p:spPr bwMode="auto">
          <a:xfrm>
            <a:off x="5336788" y="3496464"/>
            <a:ext cx="62736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365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E754CF-739F-1C48-99CB-0B580C1FB8E9}"/>
              </a:ext>
            </a:extLst>
          </p:cNvPr>
          <p:cNvSpPr/>
          <p:nvPr/>
        </p:nvSpPr>
        <p:spPr bwMode="auto">
          <a:xfrm>
            <a:off x="7334732" y="3500484"/>
            <a:ext cx="543546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5</a:t>
            </a: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46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11A0DB-05D2-964A-9367-CE1F83439E7D}"/>
              </a:ext>
            </a:extLst>
          </p:cNvPr>
          <p:cNvSpPr/>
          <p:nvPr/>
        </p:nvSpPr>
        <p:spPr bwMode="auto">
          <a:xfrm>
            <a:off x="3419886" y="3497241"/>
            <a:ext cx="543546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182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EF3DD-CD50-464A-AD00-F141C5A57E3A}"/>
              </a:ext>
            </a:extLst>
          </p:cNvPr>
          <p:cNvSpPr/>
          <p:nvPr/>
        </p:nvSpPr>
        <p:spPr bwMode="auto">
          <a:xfrm>
            <a:off x="3213785" y="3678892"/>
            <a:ext cx="2945332" cy="3732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Days since enrollment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2031EA-F32F-5D45-B475-C4BA463418D1}"/>
              </a:ext>
            </a:extLst>
          </p:cNvPr>
          <p:cNvSpPr txBox="1"/>
          <p:nvPr/>
        </p:nvSpPr>
        <p:spPr>
          <a:xfrm>
            <a:off x="651588" y="3770746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Nr. at Risk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C956B-C1CB-2047-9139-2285BFA453D1}"/>
              </a:ext>
            </a:extLst>
          </p:cNvPr>
          <p:cNvSpPr txBox="1"/>
          <p:nvPr/>
        </p:nvSpPr>
        <p:spPr>
          <a:xfrm>
            <a:off x="641612" y="4043137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rgbClr val="FF0000"/>
                </a:solidFill>
              </a:rPr>
              <a:t>TCFA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2CC54-2914-A441-AE45-144CF2BD1D52}"/>
              </a:ext>
            </a:extLst>
          </p:cNvPr>
          <p:cNvSpPr txBox="1"/>
          <p:nvPr/>
        </p:nvSpPr>
        <p:spPr>
          <a:xfrm>
            <a:off x="640012" y="4195537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accent6"/>
                </a:solidFill>
              </a:rPr>
              <a:t>No TCFA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9C7A2-22E6-254D-9EEE-574D4DDE1224}"/>
              </a:ext>
            </a:extLst>
          </p:cNvPr>
          <p:cNvSpPr txBox="1"/>
          <p:nvPr/>
        </p:nvSpPr>
        <p:spPr>
          <a:xfrm>
            <a:off x="1614477" y="4045204"/>
            <a:ext cx="653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2"/>
                </a:solidFill>
              </a:rPr>
              <a:t>      98                                             88                                                    86                                                      44    </a:t>
            </a:r>
          </a:p>
          <a:p>
            <a:r>
              <a:rPr lang="en-US" sz="1000" b="0" i="0" dirty="0">
                <a:solidFill>
                  <a:schemeClr val="bg2"/>
                </a:solidFill>
              </a:rPr>
              <a:t>     292                                          286                                                  281                                                    144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32D157-E340-F345-94A7-0E75348C8343}"/>
              </a:ext>
            </a:extLst>
          </p:cNvPr>
          <p:cNvCxnSpPr>
            <a:cxnSpLocks/>
          </p:cNvCxnSpPr>
          <p:nvPr/>
        </p:nvCxnSpPr>
        <p:spPr bwMode="auto">
          <a:xfrm>
            <a:off x="7887678" y="219785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612E1DC-B50A-FD45-8196-E3BD48813FF8}"/>
              </a:ext>
            </a:extLst>
          </p:cNvPr>
          <p:cNvSpPr/>
          <p:nvPr/>
        </p:nvSpPr>
        <p:spPr bwMode="auto">
          <a:xfrm>
            <a:off x="1009371" y="516909"/>
            <a:ext cx="6735209" cy="3541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2D223C21-6CC0-734B-BBD4-910C7822EED3}"/>
              </a:ext>
            </a:extLst>
          </p:cNvPr>
          <p:cNvSpPr txBox="1">
            <a:spLocks/>
          </p:cNvSpPr>
          <p:nvPr/>
        </p:nvSpPr>
        <p:spPr bwMode="auto">
          <a:xfrm>
            <a:off x="836614" y="6334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kern="0" dirty="0">
                <a:solidFill>
                  <a:srgbClr val="01405D"/>
                </a:solidFill>
              </a:rPr>
              <a:t>Primary</a:t>
            </a:r>
            <a:r>
              <a:rPr lang="en-US" i="0" kern="0" dirty="0"/>
              <a:t> Endpoint</a:t>
            </a:r>
            <a:br>
              <a:rPr lang="en-US" i="0" kern="0" dirty="0"/>
            </a:br>
            <a:r>
              <a:rPr lang="en-US" sz="2000" i="0" kern="0" dirty="0">
                <a:solidFill>
                  <a:srgbClr val="01405D"/>
                </a:solidFill>
              </a:rPr>
              <a:t>(CD, TVMI, CD-TLR, or Hospitalization UAP)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8F9577-B4C6-B042-9DE4-77593BB7BA19}"/>
              </a:ext>
            </a:extLst>
          </p:cNvPr>
          <p:cNvSpPr/>
          <p:nvPr/>
        </p:nvSpPr>
        <p:spPr bwMode="auto">
          <a:xfrm rot="5400000">
            <a:off x="6334709" y="1774514"/>
            <a:ext cx="2945332" cy="3732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4B06C0-065C-3D4A-BF43-1EFCB613994C}"/>
              </a:ext>
            </a:extLst>
          </p:cNvPr>
          <p:cNvCxnSpPr/>
          <p:nvPr/>
        </p:nvCxnSpPr>
        <p:spPr bwMode="auto">
          <a:xfrm>
            <a:off x="6343049" y="1320703"/>
            <a:ext cx="29838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8ED51D-F8A4-414F-B421-794BAB224E12}"/>
              </a:ext>
            </a:extLst>
          </p:cNvPr>
          <p:cNvSpPr txBox="1"/>
          <p:nvPr/>
        </p:nvSpPr>
        <p:spPr>
          <a:xfrm>
            <a:off x="6737334" y="1206121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 TCFA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D540B2-64EB-044F-ACBA-C54C5D2213B8}"/>
              </a:ext>
            </a:extLst>
          </p:cNvPr>
          <p:cNvCxnSpPr/>
          <p:nvPr/>
        </p:nvCxnSpPr>
        <p:spPr bwMode="auto">
          <a:xfrm>
            <a:off x="6343049" y="1106613"/>
            <a:ext cx="29838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C6D76AC-AF28-814C-992E-C89CAB6B3F58}"/>
              </a:ext>
            </a:extLst>
          </p:cNvPr>
          <p:cNvSpPr txBox="1"/>
          <p:nvPr/>
        </p:nvSpPr>
        <p:spPr>
          <a:xfrm>
            <a:off x="6729644" y="986075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accent5">
                    <a:lumMod val="50000"/>
                  </a:schemeClr>
                </a:solidFill>
              </a:rPr>
              <a:t>TCFA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6D3D18-67C1-5F49-9FC4-54D8E81CE398}"/>
              </a:ext>
            </a:extLst>
          </p:cNvPr>
          <p:cNvSpPr txBox="1"/>
          <p:nvPr/>
        </p:nvSpPr>
        <p:spPr>
          <a:xfrm>
            <a:off x="1996000" y="998426"/>
            <a:ext cx="36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HR 4.7 95%CI (2.0-10.9) p = 0.0004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1DF574-6039-734D-A058-DD4C74B3F00C}"/>
              </a:ext>
            </a:extLst>
          </p:cNvPr>
          <p:cNvSpPr/>
          <p:nvPr/>
        </p:nvSpPr>
        <p:spPr>
          <a:xfrm>
            <a:off x="1984394" y="1491578"/>
            <a:ext cx="1733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Segoe UI"/>
                <a:ea typeface="Times New Roman" panose="02020603050405020304" pitchFamily="18" charset="0"/>
              </a:rPr>
              <a:t>Log-rank test p &lt;0.0001</a:t>
            </a:r>
            <a:r>
              <a:rPr lang="en-NL" sz="1200" dirty="0"/>
              <a:t> 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35B40-DE48-174B-B96C-C2C7FC0552FA}"/>
              </a:ext>
            </a:extLst>
          </p:cNvPr>
          <p:cNvSpPr/>
          <p:nvPr/>
        </p:nvSpPr>
        <p:spPr bwMode="auto">
          <a:xfrm>
            <a:off x="7316781" y="1757267"/>
            <a:ext cx="560513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</a:rPr>
              <a:t>13.</a:t>
            </a:r>
            <a:r>
              <a:rPr lang="en-US" sz="10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ea typeface="ヒラギノ角ゴ Pro W3" pitchFamily="-111" charset="-128"/>
              </a:rPr>
              <a:t>3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F64B3-CE22-8E44-9964-46F3FBA3FE37}"/>
              </a:ext>
            </a:extLst>
          </p:cNvPr>
          <p:cNvSpPr/>
          <p:nvPr/>
        </p:nvSpPr>
        <p:spPr bwMode="auto">
          <a:xfrm>
            <a:off x="7363788" y="2780047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i="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ea typeface="ヒラギノ角ゴ Pro W3" pitchFamily="-111" charset="-128"/>
              </a:rPr>
              <a:t>3.1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5851524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7118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12555"/>
              </p:ext>
            </p:extLst>
          </p:nvPr>
        </p:nvGraphicFramePr>
        <p:xfrm>
          <a:off x="689009" y="1806712"/>
          <a:ext cx="745013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accent4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400" u="sng" baseline="0" dirty="0">
                          <a:solidFill>
                            <a:schemeClr val="accent4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accent4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Medtronic, Abbott Vascular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 dirty="0">
                          <a:solidFill>
                            <a:schemeClr val="accent4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Medtronic, Abbott Vascular,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Meril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, Aortic Lab, Highlife Medical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500" i="0" kern="0" dirty="0">
                <a:solidFill>
                  <a:schemeClr val="accent4"/>
                </a:solidFill>
              </a:rPr>
              <a:t>Disclosure Statement of Financial Interest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B9EABB-EA9C-8047-98B3-C156FF5F0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96002"/>
              </p:ext>
            </p:extLst>
          </p:nvPr>
        </p:nvGraphicFramePr>
        <p:xfrm>
          <a:off x="685800" y="1109663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9DB545-55D7-DF4E-9A12-9921F7B6FFA3}"/>
              </a:ext>
            </a:extLst>
          </p:cNvPr>
          <p:cNvSpPr txBox="1"/>
          <p:nvPr/>
        </p:nvSpPr>
        <p:spPr>
          <a:xfrm>
            <a:off x="1414914" y="2529602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0.57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701DC-FE37-9A47-97B8-1B594EAF1DEA}"/>
              </a:ext>
            </a:extLst>
          </p:cNvPr>
          <p:cNvSpPr txBox="1"/>
          <p:nvPr/>
        </p:nvSpPr>
        <p:spPr>
          <a:xfrm>
            <a:off x="2858704" y="2009537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&lt; 0.001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3DC2A-5F27-B046-9D7E-1B1BCAD0F451}"/>
              </a:ext>
            </a:extLst>
          </p:cNvPr>
          <p:cNvSpPr txBox="1"/>
          <p:nvPr/>
        </p:nvSpPr>
        <p:spPr>
          <a:xfrm>
            <a:off x="4639383" y="1210209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&lt;0.0001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B6D997-9FA5-F045-9769-199817F9F05C}"/>
              </a:ext>
            </a:extLst>
          </p:cNvPr>
          <p:cNvSpPr txBox="1">
            <a:spLocks/>
          </p:cNvSpPr>
          <p:nvPr/>
        </p:nvSpPr>
        <p:spPr bwMode="auto">
          <a:xfrm>
            <a:off x="685800" y="209283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kern="0" dirty="0"/>
              <a:t>Primary Endpoint Composites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94A06-9DBB-8741-A7D4-D21D88E4DE8C}"/>
              </a:ext>
            </a:extLst>
          </p:cNvPr>
          <p:cNvSpPr txBox="1"/>
          <p:nvPr/>
        </p:nvSpPr>
        <p:spPr>
          <a:xfrm>
            <a:off x="6673498" y="2009537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0.002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C8D0F-BAB2-2142-999A-A98C882251B3}"/>
              </a:ext>
            </a:extLst>
          </p:cNvPr>
          <p:cNvSpPr/>
          <p:nvPr/>
        </p:nvSpPr>
        <p:spPr bwMode="auto">
          <a:xfrm>
            <a:off x="685800" y="3547872"/>
            <a:ext cx="374904" cy="3291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F5DB6-3926-7B42-AEEA-F3AD50DF5A46}"/>
              </a:ext>
            </a:extLst>
          </p:cNvPr>
          <p:cNvSpPr txBox="1"/>
          <p:nvPr/>
        </p:nvSpPr>
        <p:spPr>
          <a:xfrm rot="16200000">
            <a:off x="-402859" y="2117976"/>
            <a:ext cx="1815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accent1">
                    <a:lumMod val="50000"/>
                  </a:schemeClr>
                </a:solidFill>
              </a:rPr>
              <a:t>Cumulative  Incidence %</a:t>
            </a:r>
          </a:p>
        </p:txBody>
      </p:sp>
      <p:grpSp>
        <p:nvGrpSpPr>
          <p:cNvPr id="18" name="Csoportba foglalás 19">
            <a:extLst>
              <a:ext uri="{FF2B5EF4-FFF2-40B4-BE49-F238E27FC236}">
                <a16:creationId xmlns:a16="http://schemas.microsoft.com/office/drawing/2014/main" id="{AE76E18D-EE7A-104E-A3D8-70DB5BA81716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E6C21746-040A-5845-B604-0D23FD3D8786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33" name="Picture 4" descr="ULB – Hôpital Erasme - Ortho-Rhumato">
                <a:extLst>
                  <a:ext uri="{FF2B5EF4-FFF2-40B4-BE49-F238E27FC236}">
                    <a16:creationId xmlns:a16="http://schemas.microsoft.com/office/drawing/2014/main" id="{73E467FF-AE5D-B744-A940-03A696A72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Physician Assistant Isala Hartcentrum - NAPA">
                <a:extLst>
                  <a:ext uri="{FF2B5EF4-FFF2-40B4-BE49-F238E27FC236}">
                    <a16:creationId xmlns:a16="http://schemas.microsoft.com/office/drawing/2014/main" id="{A56B1992-4875-7045-9A8D-C4700305A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Beneficiaries &amp; Partners - OcuTher">
                <a:extLst>
                  <a:ext uri="{FF2B5EF4-FFF2-40B4-BE49-F238E27FC236}">
                    <a16:creationId xmlns:a16="http://schemas.microsoft.com/office/drawing/2014/main" id="{80C3388D-1EB8-FB41-A9D0-1331D78EC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Csoportba foglalás 21">
              <a:extLst>
                <a:ext uri="{FF2B5EF4-FFF2-40B4-BE49-F238E27FC236}">
                  <a16:creationId xmlns:a16="http://schemas.microsoft.com/office/drawing/2014/main" id="{64D68A98-3B12-3C42-A03D-8D10A1675DF9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9" name="Kép 30">
                <a:extLst>
                  <a:ext uri="{FF2B5EF4-FFF2-40B4-BE49-F238E27FC236}">
                    <a16:creationId xmlns:a16="http://schemas.microsoft.com/office/drawing/2014/main" id="{8EC7CCCF-B26F-B74A-A862-5C197401C5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30" name="Csoportba foglalás 31">
                <a:extLst>
                  <a:ext uri="{FF2B5EF4-FFF2-40B4-BE49-F238E27FC236}">
                    <a16:creationId xmlns:a16="http://schemas.microsoft.com/office/drawing/2014/main" id="{FEFA45CD-46A3-2047-825F-49D62981A37D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31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2DB7F567-7135-CA4A-9605-3D04E627F2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Rounded Rectangle 25">
                  <a:extLst>
                    <a:ext uri="{FF2B5EF4-FFF2-40B4-BE49-F238E27FC236}">
                      <a16:creationId xmlns:a16="http://schemas.microsoft.com/office/drawing/2014/main" id="{AD64F687-33DC-9D4C-A4D0-08E22752A62D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2394896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>
            <a:extLst>
              <a:ext uri="{FF2B5EF4-FFF2-40B4-BE49-F238E27FC236}">
                <a16:creationId xmlns:a16="http://schemas.microsoft.com/office/drawing/2014/main" id="{1629D456-CBDB-1845-ADC7-00A837FF11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3" y="746286"/>
            <a:ext cx="7174088" cy="29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4A1328-1FAE-2840-8AD3-0305EE757B27}"/>
              </a:ext>
            </a:extLst>
          </p:cNvPr>
          <p:cNvSpPr/>
          <p:nvPr/>
        </p:nvSpPr>
        <p:spPr bwMode="auto">
          <a:xfrm rot="16200000">
            <a:off x="-331559" y="1568829"/>
            <a:ext cx="2743175" cy="123343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Cumulative incidence 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3DA1C-471E-B241-AECA-4BDB2B2FFDD8}"/>
              </a:ext>
            </a:extLst>
          </p:cNvPr>
          <p:cNvSpPr/>
          <p:nvPr/>
        </p:nvSpPr>
        <p:spPr bwMode="auto">
          <a:xfrm>
            <a:off x="1265723" y="3205223"/>
            <a:ext cx="373280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8F937-DCE1-3444-A939-C9115F88898B}"/>
              </a:ext>
            </a:extLst>
          </p:cNvPr>
          <p:cNvSpPr/>
          <p:nvPr/>
        </p:nvSpPr>
        <p:spPr bwMode="auto">
          <a:xfrm>
            <a:off x="1272518" y="2781884"/>
            <a:ext cx="373280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34CE25-93DF-2C43-B616-0873B17CED78}"/>
              </a:ext>
            </a:extLst>
          </p:cNvPr>
          <p:cNvSpPr/>
          <p:nvPr/>
        </p:nvSpPr>
        <p:spPr bwMode="auto">
          <a:xfrm>
            <a:off x="1200430" y="2373159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10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BE8F3-5518-B843-890E-16DC0ED5F1B7}"/>
              </a:ext>
            </a:extLst>
          </p:cNvPr>
          <p:cNvSpPr/>
          <p:nvPr/>
        </p:nvSpPr>
        <p:spPr bwMode="auto">
          <a:xfrm>
            <a:off x="1224162" y="1131069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25%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4D1673-40BE-474C-9148-52124C8901A1}"/>
              </a:ext>
            </a:extLst>
          </p:cNvPr>
          <p:cNvSpPr/>
          <p:nvPr/>
        </p:nvSpPr>
        <p:spPr bwMode="auto">
          <a:xfrm>
            <a:off x="1213144" y="1543893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20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B1EF8-F576-CD46-9B7B-31C35426EE04}"/>
              </a:ext>
            </a:extLst>
          </p:cNvPr>
          <p:cNvSpPr/>
          <p:nvPr/>
        </p:nvSpPr>
        <p:spPr bwMode="auto">
          <a:xfrm>
            <a:off x="1200430" y="1955958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15%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FE960-436C-2B48-BCA3-7795E80A5241}"/>
              </a:ext>
            </a:extLst>
          </p:cNvPr>
          <p:cNvSpPr/>
          <p:nvPr/>
        </p:nvSpPr>
        <p:spPr bwMode="auto">
          <a:xfrm>
            <a:off x="1135101" y="545784"/>
            <a:ext cx="6735209" cy="3541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2F978-CBCA-F04C-BE96-D8240413588C}"/>
              </a:ext>
            </a:extLst>
          </p:cNvPr>
          <p:cNvSpPr/>
          <p:nvPr/>
        </p:nvSpPr>
        <p:spPr bwMode="auto">
          <a:xfrm rot="5400000">
            <a:off x="6532394" y="1728794"/>
            <a:ext cx="2945332" cy="3732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39E5F-7971-864C-BEE9-BEFED039ABF9}"/>
              </a:ext>
            </a:extLst>
          </p:cNvPr>
          <p:cNvSpPr/>
          <p:nvPr/>
        </p:nvSpPr>
        <p:spPr bwMode="auto">
          <a:xfrm>
            <a:off x="1277153" y="3205223"/>
            <a:ext cx="373280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2000" sy="2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D7FE24-9130-9D43-A273-9CCE032D41D4}"/>
              </a:ext>
            </a:extLst>
          </p:cNvPr>
          <p:cNvSpPr/>
          <p:nvPr/>
        </p:nvSpPr>
        <p:spPr bwMode="auto">
          <a:xfrm>
            <a:off x="1676219" y="3395614"/>
            <a:ext cx="6277776" cy="3732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41597-E4A2-094C-9CC0-24724F2B779C}"/>
              </a:ext>
            </a:extLst>
          </p:cNvPr>
          <p:cNvSpPr/>
          <p:nvPr/>
        </p:nvSpPr>
        <p:spPr bwMode="auto">
          <a:xfrm>
            <a:off x="1817143" y="3476174"/>
            <a:ext cx="417014" cy="29961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30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DFBF49-B81B-3F44-89C8-1156E33799E9}"/>
              </a:ext>
            </a:extLst>
          </p:cNvPr>
          <p:cNvSpPr/>
          <p:nvPr/>
        </p:nvSpPr>
        <p:spPr bwMode="auto">
          <a:xfrm>
            <a:off x="5420662" y="3422507"/>
            <a:ext cx="627364" cy="29961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365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09759E-62F0-2B4F-82AE-EE92EB77E5F6}"/>
              </a:ext>
            </a:extLst>
          </p:cNvPr>
          <p:cNvSpPr/>
          <p:nvPr/>
        </p:nvSpPr>
        <p:spPr bwMode="auto">
          <a:xfrm>
            <a:off x="3497913" y="3435220"/>
            <a:ext cx="543546" cy="29961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182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0E36DF-797A-FE4D-87C7-44D45A5D8B48}"/>
              </a:ext>
            </a:extLst>
          </p:cNvPr>
          <p:cNvSpPr txBox="1"/>
          <p:nvPr/>
        </p:nvSpPr>
        <p:spPr>
          <a:xfrm>
            <a:off x="2121730" y="922394"/>
            <a:ext cx="36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HR 1.25 95%CI (0.28-5.59) p = 0.77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48527F-2BD2-0C41-BD49-2E19BD561208}"/>
              </a:ext>
            </a:extLst>
          </p:cNvPr>
          <p:cNvSpPr/>
          <p:nvPr/>
        </p:nvSpPr>
        <p:spPr>
          <a:xfrm>
            <a:off x="2110124" y="1247078"/>
            <a:ext cx="1611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Segoe UI"/>
                <a:ea typeface="Times New Roman" panose="02020603050405020304" pitchFamily="18" charset="0"/>
              </a:rPr>
              <a:t>Log-rank test p = 0.42</a:t>
            </a:r>
            <a:r>
              <a:rPr lang="en-NL" sz="1200" dirty="0"/>
              <a:t> </a:t>
            </a:r>
            <a:endParaRPr lang="en-US" sz="1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CFB242-6526-CA42-84ED-5E9942925488}"/>
              </a:ext>
            </a:extLst>
          </p:cNvPr>
          <p:cNvCxnSpPr/>
          <p:nvPr/>
        </p:nvCxnSpPr>
        <p:spPr bwMode="auto">
          <a:xfrm>
            <a:off x="6468779" y="1305779"/>
            <a:ext cx="298383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3D9D9C-3075-9048-827A-514F5063CDF6}"/>
              </a:ext>
            </a:extLst>
          </p:cNvPr>
          <p:cNvCxnSpPr/>
          <p:nvPr/>
        </p:nvCxnSpPr>
        <p:spPr bwMode="auto">
          <a:xfrm>
            <a:off x="6468779" y="1054415"/>
            <a:ext cx="298383" cy="647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7939F13-F3D7-0943-B1BC-86485BA4CB87}"/>
              </a:ext>
            </a:extLst>
          </p:cNvPr>
          <p:cNvSpPr txBox="1"/>
          <p:nvPr/>
        </p:nvSpPr>
        <p:spPr>
          <a:xfrm>
            <a:off x="6855374" y="940355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rgbClr val="FF0000"/>
                </a:solidFill>
              </a:rPr>
              <a:t>TCFA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C0FBE7-B151-4A4D-A92D-CB4DCFF85B4C}"/>
              </a:ext>
            </a:extLst>
          </p:cNvPr>
          <p:cNvSpPr/>
          <p:nvPr/>
        </p:nvSpPr>
        <p:spPr bwMode="auto">
          <a:xfrm>
            <a:off x="3339515" y="3633172"/>
            <a:ext cx="2945332" cy="3732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Days since enrollment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C9D4BF-0F39-9D49-9C67-FC057243A070}"/>
              </a:ext>
            </a:extLst>
          </p:cNvPr>
          <p:cNvSpPr txBox="1"/>
          <p:nvPr/>
        </p:nvSpPr>
        <p:spPr>
          <a:xfrm>
            <a:off x="548718" y="3725026"/>
            <a:ext cx="94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Nr. at Risk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774137-E80C-494B-93F6-872AFFBA0CA2}"/>
              </a:ext>
            </a:extLst>
          </p:cNvPr>
          <p:cNvSpPr txBox="1"/>
          <p:nvPr/>
        </p:nvSpPr>
        <p:spPr>
          <a:xfrm>
            <a:off x="248579" y="4043137"/>
            <a:ext cx="123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rgbClr val="FF0000"/>
                </a:solidFill>
              </a:rPr>
              <a:t>TCFA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1EE948-84D3-1A46-AAA7-7B1AB2A85D76}"/>
              </a:ext>
            </a:extLst>
          </p:cNvPr>
          <p:cNvSpPr txBox="1"/>
          <p:nvPr/>
        </p:nvSpPr>
        <p:spPr>
          <a:xfrm>
            <a:off x="248578" y="4195537"/>
            <a:ext cx="1861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FFR + Revascularization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800AC9-6808-C547-BCFD-157989583C4A}"/>
              </a:ext>
            </a:extLst>
          </p:cNvPr>
          <p:cNvSpPr txBox="1"/>
          <p:nvPr/>
        </p:nvSpPr>
        <p:spPr>
          <a:xfrm>
            <a:off x="1740207" y="4045204"/>
            <a:ext cx="653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2"/>
                </a:solidFill>
              </a:rPr>
              <a:t>     98                                              88                                                    86                                                      44    </a:t>
            </a:r>
          </a:p>
          <a:p>
            <a:r>
              <a:rPr lang="en-US" sz="1000" b="0" i="0" dirty="0">
                <a:solidFill>
                  <a:schemeClr val="bg2"/>
                </a:solidFill>
              </a:rPr>
              <a:t>     93                                              87                                                    84                                                      47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C92EF9-4AC5-034D-BC5B-903744DA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92" y="168363"/>
            <a:ext cx="7769225" cy="566738"/>
          </a:xfrm>
        </p:spPr>
        <p:txBody>
          <a:bodyPr/>
          <a:lstStyle/>
          <a:p>
            <a:r>
              <a:rPr lang="en-US" dirty="0"/>
              <a:t>Secondary Endpoint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19F4CC-9151-174C-A476-414ABFBF9079}"/>
              </a:ext>
            </a:extLst>
          </p:cNvPr>
          <p:cNvSpPr/>
          <p:nvPr/>
        </p:nvSpPr>
        <p:spPr bwMode="auto">
          <a:xfrm>
            <a:off x="7427772" y="1795117"/>
            <a:ext cx="560513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</a:rPr>
              <a:t>13.</a:t>
            </a:r>
            <a:r>
              <a:rPr lang="en-US" sz="1000" i="0" dirty="0">
                <a:solidFill>
                  <a:srgbClr val="FF0000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ea typeface="ヒラギノ角ゴ Pro W3" pitchFamily="-111" charset="-128"/>
              </a:rPr>
              <a:t>3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</a:rPr>
              <a:t>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233FAB-E3B8-6F4E-AD3B-44F6F3BCE6D7}"/>
              </a:ext>
            </a:extLst>
          </p:cNvPr>
          <p:cNvSpPr/>
          <p:nvPr/>
        </p:nvSpPr>
        <p:spPr bwMode="auto">
          <a:xfrm>
            <a:off x="7472856" y="2337870"/>
            <a:ext cx="485434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  <a:ea typeface="ヒラギノ角ゴ Pro W3" pitchFamily="-111" charset="-128"/>
              </a:rPr>
              <a:t>9.7%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44FC45-5598-6647-9228-C480A69C476A}"/>
              </a:ext>
            </a:extLst>
          </p:cNvPr>
          <p:cNvSpPr/>
          <p:nvPr/>
        </p:nvSpPr>
        <p:spPr bwMode="auto">
          <a:xfrm>
            <a:off x="7467382" y="3390880"/>
            <a:ext cx="543546" cy="2406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5</a:t>
            </a:r>
            <a:r>
              <a:rPr lang="en-US" sz="1000" b="0" i="0" dirty="0">
                <a:solidFill>
                  <a:schemeClr val="bg1"/>
                </a:solidFill>
                <a:effectLst>
                  <a:outerShdw blurRad="38100" dist="38100" dir="2700000" sx="1000" sy="1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46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sx="1000" sy="1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42EE24-F6DC-A64D-BA0D-572E2FA81A09}"/>
              </a:ext>
            </a:extLst>
          </p:cNvPr>
          <p:cNvSpPr txBox="1"/>
          <p:nvPr/>
        </p:nvSpPr>
        <p:spPr>
          <a:xfrm>
            <a:off x="6863063" y="1160401"/>
            <a:ext cx="2014761" cy="24622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FFR (+) Revascularization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1839734980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B9EABB-EA9C-8047-98B3-C156FF5F0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487471"/>
              </p:ext>
            </p:extLst>
          </p:nvPr>
        </p:nvGraphicFramePr>
        <p:xfrm>
          <a:off x="685800" y="1109663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9DB545-55D7-DF4E-9A12-9921F7B6FFA3}"/>
              </a:ext>
            </a:extLst>
          </p:cNvPr>
          <p:cNvSpPr txBox="1"/>
          <p:nvPr/>
        </p:nvSpPr>
        <p:spPr>
          <a:xfrm>
            <a:off x="1365218" y="2506960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0.31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701DC-FE37-9A47-97B8-1B594EAF1DEA}"/>
              </a:ext>
            </a:extLst>
          </p:cNvPr>
          <p:cNvSpPr txBox="1"/>
          <p:nvPr/>
        </p:nvSpPr>
        <p:spPr>
          <a:xfrm>
            <a:off x="3126622" y="2298911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0.77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3DC2A-5F27-B046-9D7E-1B1BCAD0F451}"/>
              </a:ext>
            </a:extLst>
          </p:cNvPr>
          <p:cNvSpPr txBox="1"/>
          <p:nvPr/>
        </p:nvSpPr>
        <p:spPr>
          <a:xfrm>
            <a:off x="4917679" y="1230087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0.01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B6D997-9FA5-F045-9769-199817F9F05C}"/>
              </a:ext>
            </a:extLst>
          </p:cNvPr>
          <p:cNvSpPr txBox="1">
            <a:spLocks/>
          </p:cNvSpPr>
          <p:nvPr/>
        </p:nvSpPr>
        <p:spPr bwMode="auto">
          <a:xfrm>
            <a:off x="685800" y="202139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kern="0" dirty="0"/>
              <a:t>Secondary Endpoint: Composites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94A06-9DBB-8741-A7D4-D21D88E4DE8C}"/>
              </a:ext>
            </a:extLst>
          </p:cNvPr>
          <p:cNvSpPr txBox="1"/>
          <p:nvPr/>
        </p:nvSpPr>
        <p:spPr>
          <a:xfrm>
            <a:off x="6719116" y="1993924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bg1"/>
                </a:solidFill>
              </a:rPr>
              <a:t>Log rank p = 0.55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A0E18C-38CA-B147-81D5-663E87BE6D2B}"/>
              </a:ext>
            </a:extLst>
          </p:cNvPr>
          <p:cNvSpPr txBox="1"/>
          <p:nvPr/>
        </p:nvSpPr>
        <p:spPr>
          <a:xfrm rot="16200000">
            <a:off x="-402859" y="2117976"/>
            <a:ext cx="1815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>
                <a:solidFill>
                  <a:schemeClr val="accent1">
                    <a:lumMod val="50000"/>
                  </a:schemeClr>
                </a:solidFill>
              </a:rPr>
              <a:t>Cumulative  Incidence 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C23EC-61F9-0745-8D44-6386987B2498}"/>
              </a:ext>
            </a:extLst>
          </p:cNvPr>
          <p:cNvSpPr/>
          <p:nvPr/>
        </p:nvSpPr>
        <p:spPr bwMode="auto">
          <a:xfrm>
            <a:off x="684213" y="3525000"/>
            <a:ext cx="374904" cy="3291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4AA1F27B-4F51-E940-BAA7-7812A3BD5BBF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1" name="Group 1">
              <a:extLst>
                <a:ext uri="{FF2B5EF4-FFF2-40B4-BE49-F238E27FC236}">
                  <a16:creationId xmlns:a16="http://schemas.microsoft.com/office/drawing/2014/main" id="{BAC583E7-4DF9-E442-9E5A-0787EF589824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35" name="Picture 4" descr="ULB – Hôpital Erasme - Ortho-Rhumato">
                <a:extLst>
                  <a:ext uri="{FF2B5EF4-FFF2-40B4-BE49-F238E27FC236}">
                    <a16:creationId xmlns:a16="http://schemas.microsoft.com/office/drawing/2014/main" id="{58A8C92F-8124-6644-AE81-3DB059CF5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Physician Assistant Isala Hartcentrum - NAPA">
                <a:extLst>
                  <a:ext uri="{FF2B5EF4-FFF2-40B4-BE49-F238E27FC236}">
                    <a16:creationId xmlns:a16="http://schemas.microsoft.com/office/drawing/2014/main" id="{9AA70D5E-3708-F245-8ED0-116482112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Beneficiaries &amp; Partners - OcuTher">
                <a:extLst>
                  <a:ext uri="{FF2B5EF4-FFF2-40B4-BE49-F238E27FC236}">
                    <a16:creationId xmlns:a16="http://schemas.microsoft.com/office/drawing/2014/main" id="{01F967DB-AAA6-E841-9F31-C33FBCE3D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DA19AB2A-3151-7649-AFB3-C3623FF32BA6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31" name="Kép 30">
                <a:extLst>
                  <a:ext uri="{FF2B5EF4-FFF2-40B4-BE49-F238E27FC236}">
                    <a16:creationId xmlns:a16="http://schemas.microsoft.com/office/drawing/2014/main" id="{F25D3C93-A45E-C54E-B6FE-C395E4070C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32" name="Csoportba foglalás 31">
                <a:extLst>
                  <a:ext uri="{FF2B5EF4-FFF2-40B4-BE49-F238E27FC236}">
                    <a16:creationId xmlns:a16="http://schemas.microsoft.com/office/drawing/2014/main" id="{D4F3B5FF-A539-BD47-8C90-6DECBDE1D76D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33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EC85256D-454B-CD41-89A5-56D64222F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Rounded Rectangle 25">
                  <a:extLst>
                    <a:ext uri="{FF2B5EF4-FFF2-40B4-BE49-F238E27FC236}">
                      <a16:creationId xmlns:a16="http://schemas.microsoft.com/office/drawing/2014/main" id="{E0486C1A-2D10-B54E-B96E-F9A94091369B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2425365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2659-0C92-524E-ABAB-A05B49A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15" y="214312"/>
            <a:ext cx="8204961" cy="566738"/>
          </a:xfrm>
        </p:spPr>
        <p:txBody>
          <a:bodyPr/>
          <a:lstStyle/>
          <a:p>
            <a:r>
              <a:rPr lang="en-US" sz="2400" dirty="0"/>
              <a:t>Multivariable COX Regression Analyses</a:t>
            </a:r>
            <a:endParaRPr lang="en-US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F3336392-CC8E-EF4B-BB1C-2D691B94A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06654"/>
              </p:ext>
            </p:extLst>
          </p:nvPr>
        </p:nvGraphicFramePr>
        <p:xfrm>
          <a:off x="1377315" y="1154430"/>
          <a:ext cx="6389369" cy="2480310"/>
        </p:xfrm>
        <a:graphic>
          <a:graphicData uri="http://schemas.openxmlformats.org/drawingml/2006/table">
            <a:tbl>
              <a:tblPr/>
              <a:tblGrid>
                <a:gridCol w="238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750">
                  <a:extLst>
                    <a:ext uri="{9D8B030D-6E8A-4147-A177-3AD203B41FA5}">
                      <a16:colId xmlns:a16="http://schemas.microsoft.com/office/drawing/2014/main" val="3014883892"/>
                    </a:ext>
                  </a:extLst>
                </a:gridCol>
                <a:gridCol w="1084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69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Multivariable Cox Regression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95%  CI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p value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C000"/>
                          </a:solidFill>
                          <a:highlight>
                            <a:srgbClr val="002060"/>
                          </a:highlight>
                          <a:latin typeface="+mj-lt"/>
                        </a:rPr>
                        <a:t>Group (TCFA)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4.60</a:t>
                      </a:r>
                      <a:endParaRPr lang="en-NL" sz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1.95 -</a:t>
                      </a:r>
                      <a:endParaRPr lang="en-NL" sz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10.96</a:t>
                      </a:r>
                      <a:endParaRPr lang="en-NL" sz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NL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50624"/>
                  </a:ext>
                </a:extLst>
              </a:tr>
              <a:tr h="417842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0.95 -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0.66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66687"/>
                  </a:ext>
                </a:extLst>
              </a:tr>
              <a:tr h="417842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MI at presentation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0.94 -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NL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23712"/>
                  </a:ext>
                </a:extLst>
              </a:tr>
              <a:tr h="417842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Previous PCI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2.21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0.94 -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5.21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NL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34821"/>
                  </a:ext>
                </a:extLst>
              </a:tr>
              <a:tr h="417842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MLA (decrease 1mm</a:t>
                      </a:r>
                      <a:r>
                        <a:rPr lang="en-GB" sz="1200" b="1" kern="1200" baseline="30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GB" sz="1200" b="1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NL" sz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1.02 -</a:t>
                      </a:r>
                      <a:endParaRPr lang="en-NL" sz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2.41</a:t>
                      </a:r>
                      <a:endParaRPr lang="en-NL" sz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NL" sz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82645"/>
                  </a:ext>
                </a:extLst>
              </a:tr>
            </a:tbl>
          </a:graphicData>
        </a:graphic>
      </p:graphicFrame>
      <p:grpSp>
        <p:nvGrpSpPr>
          <p:cNvPr id="13" name="Csoportba foglalás 19">
            <a:extLst>
              <a:ext uri="{FF2B5EF4-FFF2-40B4-BE49-F238E27FC236}">
                <a16:creationId xmlns:a16="http://schemas.microsoft.com/office/drawing/2014/main" id="{CE8DEFE9-BF48-314D-B6CC-737EC834CAA9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C3DEDBC5-8DA0-3E4B-BAE5-B41EB9C27633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8" name="Picture 4" descr="ULB – Hôpital Erasme - Ortho-Rhumato">
                <a:extLst>
                  <a:ext uri="{FF2B5EF4-FFF2-40B4-BE49-F238E27FC236}">
                    <a16:creationId xmlns:a16="http://schemas.microsoft.com/office/drawing/2014/main" id="{2CCD5988-C2C8-F343-B03B-4D9303B5C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Physician Assistant Isala Hartcentrum - NAPA">
                <a:extLst>
                  <a:ext uri="{FF2B5EF4-FFF2-40B4-BE49-F238E27FC236}">
                    <a16:creationId xmlns:a16="http://schemas.microsoft.com/office/drawing/2014/main" id="{FFD1A0AC-AB75-E24F-A6C9-12D536FB74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Beneficiaries &amp; Partners - OcuTher">
                <a:extLst>
                  <a:ext uri="{FF2B5EF4-FFF2-40B4-BE49-F238E27FC236}">
                    <a16:creationId xmlns:a16="http://schemas.microsoft.com/office/drawing/2014/main" id="{938D045B-FACD-0B46-BA2A-50EBB8C31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Csoportba foglalás 21">
              <a:extLst>
                <a:ext uri="{FF2B5EF4-FFF2-40B4-BE49-F238E27FC236}">
                  <a16:creationId xmlns:a16="http://schemas.microsoft.com/office/drawing/2014/main" id="{5458E815-B042-D346-AE49-F6AD16565311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16" name="Kép 30">
                <a:extLst>
                  <a:ext uri="{FF2B5EF4-FFF2-40B4-BE49-F238E27FC236}">
                    <a16:creationId xmlns:a16="http://schemas.microsoft.com/office/drawing/2014/main" id="{D8FB250E-B34A-3045-988D-77C32CC880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17" name="Csoportba foglalás 31">
                <a:extLst>
                  <a:ext uri="{FF2B5EF4-FFF2-40B4-BE49-F238E27FC236}">
                    <a16:creationId xmlns:a16="http://schemas.microsoft.com/office/drawing/2014/main" id="{9CB39588-BEE3-1140-808D-FF4F0DD06358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6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49B84045-5AD4-E048-9403-DCD3B973A2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Rounded Rectangle 25">
                  <a:extLst>
                    <a:ext uri="{FF2B5EF4-FFF2-40B4-BE49-F238E27FC236}">
                      <a16:creationId xmlns:a16="http://schemas.microsoft.com/office/drawing/2014/main" id="{38EA741A-A89F-2145-AD05-8B72D0080F5B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8C192F-2C09-DF46-B876-C3DB761D697A}"/>
              </a:ext>
            </a:extLst>
          </p:cNvPr>
          <p:cNvSpPr txBox="1"/>
          <p:nvPr/>
        </p:nvSpPr>
        <p:spPr>
          <a:xfrm>
            <a:off x="1377315" y="3771900"/>
            <a:ext cx="63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Insulin treated DM was not significant in univariable regression analysis and was not included in multivariable analysis</a:t>
            </a:r>
          </a:p>
        </p:txBody>
      </p:sp>
    </p:spTree>
    <p:extLst>
      <p:ext uri="{BB962C8B-B14F-4D97-AF65-F5344CB8AC3E}">
        <p14:creationId xmlns:p14="http://schemas.microsoft.com/office/powerpoint/2010/main" val="359603977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CAFE-A5F0-DB47-AAC5-49E40D86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202409"/>
            <a:ext cx="7769225" cy="566738"/>
          </a:xfrm>
        </p:spPr>
        <p:txBody>
          <a:bodyPr/>
          <a:lstStyle/>
          <a:p>
            <a:r>
              <a:rPr lang="en-US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035F-3BD6-6A4A-A22B-024A0D99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866464"/>
            <a:ext cx="7851913" cy="3410572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1800" b="0" dirty="0"/>
              <a:t>The results of this study cannot be generalized to all patients with FFR(-) lesions; however, DM patients represent &gt; 1/3 of the patients undergoing coronary angiography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US" sz="800" b="0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1800" b="0" dirty="0"/>
              <a:t>Baseline differences, arising from the non-randomized nature of the study, might persist despite statistical adjustment</a:t>
            </a:r>
          </a:p>
          <a:p>
            <a:pPr marL="0" indent="0">
              <a:buClr>
                <a:schemeClr val="bg1">
                  <a:lumMod val="50000"/>
                  <a:lumOff val="50000"/>
                </a:schemeClr>
              </a:buClr>
              <a:buNone/>
            </a:pPr>
            <a:endParaRPr lang="en-US" sz="800" b="0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1800" b="0" dirty="0"/>
              <a:t>The study was underpowered to detect differences in low incidence endpoints such as cardiac mortality</a:t>
            </a:r>
          </a:p>
          <a:p>
            <a:pPr marL="0" indent="0">
              <a:buClr>
                <a:schemeClr val="bg1">
                  <a:lumMod val="50000"/>
                  <a:lumOff val="50000"/>
                </a:schemeClr>
              </a:buClr>
              <a:buNone/>
            </a:pPr>
            <a:endParaRPr lang="en-US" sz="800" b="0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1800" b="0" dirty="0"/>
              <a:t>The study was not sufficiently powered for the secondary endpoint at 18 months; however, longer follow up may reveal new insights</a:t>
            </a:r>
          </a:p>
          <a:p>
            <a:endParaRPr lang="en-US" sz="1800" b="0" dirty="0"/>
          </a:p>
          <a:p>
            <a:endParaRPr lang="en-US" sz="2000" b="0" dirty="0"/>
          </a:p>
          <a:p>
            <a:endParaRPr lang="en-US" b="0" dirty="0"/>
          </a:p>
        </p:txBody>
      </p:sp>
      <p:grpSp>
        <p:nvGrpSpPr>
          <p:cNvPr id="12" name="Csoportba foglalás 19">
            <a:extLst>
              <a:ext uri="{FF2B5EF4-FFF2-40B4-BE49-F238E27FC236}">
                <a16:creationId xmlns:a16="http://schemas.microsoft.com/office/drawing/2014/main" id="{D40D6903-4EAA-6A43-88AD-D4B8D5F864A8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A711C778-703C-624D-8850-D5CE8888AFAA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19" name="Picture 4" descr="ULB – Hôpital Erasme - Ortho-Rhumato">
                <a:extLst>
                  <a:ext uri="{FF2B5EF4-FFF2-40B4-BE49-F238E27FC236}">
                    <a16:creationId xmlns:a16="http://schemas.microsoft.com/office/drawing/2014/main" id="{99C64E9D-717E-E145-BDE1-DDD10601A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hysician Assistant Isala Hartcentrum - NAPA">
                <a:extLst>
                  <a:ext uri="{FF2B5EF4-FFF2-40B4-BE49-F238E27FC236}">
                    <a16:creationId xmlns:a16="http://schemas.microsoft.com/office/drawing/2014/main" id="{B74F28BC-243E-4343-A09F-68088711C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Beneficiaries &amp; Partners - OcuTher">
                <a:extLst>
                  <a:ext uri="{FF2B5EF4-FFF2-40B4-BE49-F238E27FC236}">
                    <a16:creationId xmlns:a16="http://schemas.microsoft.com/office/drawing/2014/main" id="{FA630165-93F4-8F41-925C-F55D39548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Csoportba foglalás 21">
              <a:extLst>
                <a:ext uri="{FF2B5EF4-FFF2-40B4-BE49-F238E27FC236}">
                  <a16:creationId xmlns:a16="http://schemas.microsoft.com/office/drawing/2014/main" id="{891B2F13-8E08-7C46-AD00-D31698608974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15" name="Kép 30">
                <a:extLst>
                  <a:ext uri="{FF2B5EF4-FFF2-40B4-BE49-F238E27FC236}">
                    <a16:creationId xmlns:a16="http://schemas.microsoft.com/office/drawing/2014/main" id="{D9F747EB-CF5A-8648-B649-92931906C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16" name="Csoportba foglalás 31">
                <a:extLst>
                  <a:ext uri="{FF2B5EF4-FFF2-40B4-BE49-F238E27FC236}">
                    <a16:creationId xmlns:a16="http://schemas.microsoft.com/office/drawing/2014/main" id="{59504F74-B037-E941-ACC3-127AF97E1B5D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17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64B72A19-5426-3D42-B541-1AD7486F2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ounded Rectangle 25">
                  <a:extLst>
                    <a:ext uri="{FF2B5EF4-FFF2-40B4-BE49-F238E27FC236}">
                      <a16:creationId xmlns:a16="http://schemas.microsoft.com/office/drawing/2014/main" id="{47CC7025-0F79-1A41-8885-200C1512CB07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2265229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83B1-4A32-5842-A544-FCF5CF38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95710"/>
            <a:ext cx="7769225" cy="367002"/>
          </a:xfrm>
        </p:spPr>
        <p:txBody>
          <a:bodyPr/>
          <a:lstStyle/>
          <a:p>
            <a:r>
              <a:rPr lang="en-US" sz="2800" dirty="0"/>
              <a:t>Conclusions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FE10-5E22-654B-92AD-7618115C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98" y="605116"/>
            <a:ext cx="8387096" cy="3965549"/>
          </a:xfrm>
          <a:effectLst>
            <a:reflection endPos="0" dist="50800" dir="5400000" sy="-100000" algn="bl" rotWithShape="0"/>
          </a:effectLst>
        </p:spPr>
        <p:txBody>
          <a:bodyPr/>
          <a:lstStyle/>
          <a:p>
            <a:pPr>
              <a:buClr>
                <a:srgbClr val="0432FF"/>
              </a:buClr>
            </a:pPr>
            <a:r>
              <a:rPr lang="en-US" sz="2000" i="1" dirty="0">
                <a:solidFill>
                  <a:srgbClr val="0B21CE"/>
                </a:solidFill>
              </a:rPr>
              <a:t>COMBINE</a:t>
            </a:r>
            <a:r>
              <a:rPr lang="en-US" sz="2000" i="1" dirty="0"/>
              <a:t> </a:t>
            </a:r>
            <a:r>
              <a:rPr lang="en-US" sz="2000" b="0" dirty="0"/>
              <a:t>showed for the first time that in </a:t>
            </a:r>
            <a:r>
              <a:rPr lang="en-US" sz="2000" i="1" dirty="0"/>
              <a:t>DM patients </a:t>
            </a:r>
          </a:p>
          <a:p>
            <a:pPr lvl="1">
              <a:buClr>
                <a:srgbClr val="0432FF"/>
              </a:buClr>
            </a:pP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Prevalence: </a:t>
            </a:r>
            <a:r>
              <a:rPr lang="en-US" i="1" dirty="0"/>
              <a:t>More than 25% of all FFR (-) </a:t>
            </a:r>
            <a:r>
              <a:rPr lang="en-US" b="0" i="1" dirty="0"/>
              <a:t>lesions </a:t>
            </a:r>
            <a:r>
              <a:rPr lang="en-US" i="1" dirty="0"/>
              <a:t>represent high-risk plaques (OCT-assessed TCFA)</a:t>
            </a:r>
            <a:endParaRPr lang="en-US" b="0" dirty="0"/>
          </a:p>
          <a:p>
            <a:pPr lvl="1">
              <a:buClr>
                <a:srgbClr val="0432FF"/>
              </a:buClr>
            </a:pP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Impact: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0" dirty="0"/>
              <a:t>Presence of a high-risk plaque </a:t>
            </a:r>
            <a:r>
              <a:rPr lang="en-US" i="1" dirty="0"/>
              <a:t>(TCFA) is a strong predictor of future MACE</a:t>
            </a:r>
            <a:r>
              <a:rPr lang="en-US" b="0" i="1" dirty="0"/>
              <a:t>,</a:t>
            </a:r>
            <a:r>
              <a:rPr lang="en-US" i="1" dirty="0"/>
              <a:t> </a:t>
            </a:r>
            <a:r>
              <a:rPr lang="en-US" b="0" dirty="0"/>
              <a:t>despite lack of ischemia</a:t>
            </a:r>
          </a:p>
          <a:p>
            <a:pPr lvl="1">
              <a:buClr>
                <a:srgbClr val="0432FF"/>
              </a:buClr>
            </a:pP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Amplitude: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0" dirty="0"/>
              <a:t>Patients with high-risk plaques </a:t>
            </a:r>
            <a:r>
              <a:rPr lang="en-US" i="1" dirty="0"/>
              <a:t>(TCFAs) have a significant (HR 4.7) increase in target-lesion related MACE (and MI) </a:t>
            </a:r>
            <a:r>
              <a:rPr lang="en-US" b="0" i="1" dirty="0"/>
              <a:t>as</a:t>
            </a:r>
            <a:r>
              <a:rPr lang="en-US" i="1" dirty="0"/>
              <a:t> </a:t>
            </a:r>
            <a:r>
              <a:rPr lang="en-US" b="0" dirty="0"/>
              <a:t>compared to patients </a:t>
            </a:r>
            <a:r>
              <a:rPr lang="en-US" i="1" dirty="0"/>
              <a:t>without TCFA</a:t>
            </a:r>
            <a:r>
              <a:rPr lang="en-US" b="0" i="1" dirty="0"/>
              <a:t>,</a:t>
            </a:r>
            <a:r>
              <a:rPr lang="en-US" i="1" dirty="0"/>
              <a:t> </a:t>
            </a:r>
            <a:r>
              <a:rPr lang="en-US" b="0" dirty="0"/>
              <a:t>already at 18 months</a:t>
            </a:r>
          </a:p>
          <a:p>
            <a:pPr lvl="1">
              <a:buClr>
                <a:srgbClr val="0432FF"/>
              </a:buClr>
            </a:pP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New insights: </a:t>
            </a:r>
            <a:r>
              <a:rPr lang="en-US" i="1" dirty="0"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Ischemia</a:t>
            </a:r>
            <a:r>
              <a:rPr lang="en-US" dirty="0"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 </a:t>
            </a:r>
            <a:r>
              <a:rPr lang="en-US" b="0" dirty="0"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and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 </a:t>
            </a:r>
            <a:r>
              <a:rPr lang="en-US" i="1" dirty="0"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future adverse events </a:t>
            </a:r>
            <a:r>
              <a:rPr lang="en-US" b="0" dirty="0"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represent, to a large extent, </a:t>
            </a:r>
            <a:r>
              <a:rPr lang="en-US" i="1" dirty="0">
                <a:effectLst>
                  <a:outerShdw blurRad="38100" dist="38100" dir="2700000" sx="1000" sy="1000" algn="tl">
                    <a:srgbClr val="000000"/>
                  </a:outerShdw>
                  <a:reflection endPos="0" dir="5400000" sy="-100000" algn="bl" rotWithShape="0"/>
                </a:effectLst>
                <a:latin typeface="+mj-lt"/>
                <a:ea typeface="ヒラギノ角ゴ Pro W3" pitchFamily="-111" charset="-128"/>
              </a:rPr>
              <a:t>two separate concepts</a:t>
            </a:r>
            <a:endParaRPr lang="en-US" i="1" dirty="0">
              <a:effectLst>
                <a:outerShdw blurRad="38100" dist="38100" dir="2700000" sx="1000" sy="1000" algn="tl">
                  <a:srgbClr val="000000"/>
                </a:outerShdw>
                <a:reflection endPos="0" dir="5400000" sy="-100000" algn="bl" rotWithShape="0"/>
              </a:effectLst>
              <a:latin typeface="+mj-lt"/>
            </a:endParaRPr>
          </a:p>
          <a:p>
            <a:pPr>
              <a:buClr>
                <a:srgbClr val="0432FF"/>
              </a:buClr>
            </a:pPr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COMBINED</a:t>
            </a:r>
            <a:r>
              <a:rPr lang="en-US" sz="2000" b="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FFR &amp; OCT can improve the accuracy of high-risk lesion/ patient identification and should therefore be embraced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12" name="Csoportba foglalás 19">
            <a:extLst>
              <a:ext uri="{FF2B5EF4-FFF2-40B4-BE49-F238E27FC236}">
                <a16:creationId xmlns:a16="http://schemas.microsoft.com/office/drawing/2014/main" id="{15FE0C00-52FC-6642-B98A-FF55613E9F77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4A9C719A-653D-B147-AD36-5437678F2121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19" name="Picture 4" descr="ULB – Hôpital Erasme - Ortho-Rhumato">
                <a:extLst>
                  <a:ext uri="{FF2B5EF4-FFF2-40B4-BE49-F238E27FC236}">
                    <a16:creationId xmlns:a16="http://schemas.microsoft.com/office/drawing/2014/main" id="{907F7342-C0B7-054B-8FE4-4A7DAD652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hysician Assistant Isala Hartcentrum - NAPA">
                <a:extLst>
                  <a:ext uri="{FF2B5EF4-FFF2-40B4-BE49-F238E27FC236}">
                    <a16:creationId xmlns:a16="http://schemas.microsoft.com/office/drawing/2014/main" id="{20D2C677-8AA4-7C4D-ABDA-5C79F96534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Beneficiaries &amp; Partners - OcuTher">
                <a:extLst>
                  <a:ext uri="{FF2B5EF4-FFF2-40B4-BE49-F238E27FC236}">
                    <a16:creationId xmlns:a16="http://schemas.microsoft.com/office/drawing/2014/main" id="{CF92055C-5DD0-2743-8B78-8352B94E89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Csoportba foglalás 21">
              <a:extLst>
                <a:ext uri="{FF2B5EF4-FFF2-40B4-BE49-F238E27FC236}">
                  <a16:creationId xmlns:a16="http://schemas.microsoft.com/office/drawing/2014/main" id="{A0575F9C-C1EE-974E-9442-4697614164E7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15" name="Kép 30">
                <a:extLst>
                  <a:ext uri="{FF2B5EF4-FFF2-40B4-BE49-F238E27FC236}">
                    <a16:creationId xmlns:a16="http://schemas.microsoft.com/office/drawing/2014/main" id="{3CB1141D-CB99-CC4C-B9E8-2586D8B88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16" name="Csoportba foglalás 31">
                <a:extLst>
                  <a:ext uri="{FF2B5EF4-FFF2-40B4-BE49-F238E27FC236}">
                    <a16:creationId xmlns:a16="http://schemas.microsoft.com/office/drawing/2014/main" id="{289A613D-58FA-9E4A-AAD5-9A1B85987CEC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17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17F11406-6F7D-7F47-BF51-B78E74BD7A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ounded Rectangle 25">
                  <a:extLst>
                    <a:ext uri="{FF2B5EF4-FFF2-40B4-BE49-F238E27FC236}">
                      <a16:creationId xmlns:a16="http://schemas.microsoft.com/office/drawing/2014/main" id="{7C8FCECA-600E-454C-8EE8-E9B6FDBD46E9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07188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6568" y="808225"/>
            <a:ext cx="8604504" cy="352705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Fractional Flow Reserve (FFR) </a:t>
            </a:r>
            <a:r>
              <a:rPr lang="en-US" sz="2000" b="0" dirty="0"/>
              <a:t>is widely used (Class A recommendation) to guide the revascularization strategy in the catheterization lab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2000" b="0" dirty="0"/>
              <a:t>Previous studies have shown that </a:t>
            </a:r>
            <a:r>
              <a:rPr lang="en-GB" sz="2000" dirty="0"/>
              <a:t>FFR-negative lesions (&gt; 0.80) can be safely treated medically, while FFR-positive lesions (≤ 0.80) benefit from revascularisation </a:t>
            </a:r>
            <a:r>
              <a:rPr lang="en-GB" sz="2000" b="0" dirty="0"/>
              <a:t>(FAME I &amp; II trials)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2000" b="0" dirty="0"/>
              <a:t>However, recent evidence has shown that in some patient subgroups such </a:t>
            </a:r>
            <a:r>
              <a:rPr lang="en-GB" sz="2000" dirty="0"/>
              <a:t>DM and/or ACS</a:t>
            </a:r>
            <a:r>
              <a:rPr lang="en-GB" sz="2000" b="0" dirty="0"/>
              <a:t>, </a:t>
            </a:r>
            <a:r>
              <a:rPr lang="en-GB" sz="2000" dirty="0"/>
              <a:t>FFR-negative lesions have worse outcomes</a:t>
            </a:r>
            <a:r>
              <a:rPr lang="en-GB" sz="2000" b="0" dirty="0"/>
              <a:t> than in patients with</a:t>
            </a:r>
            <a:r>
              <a:rPr lang="en-GB" sz="2000" b="0" i="1" dirty="0"/>
              <a:t>out</a:t>
            </a:r>
            <a:r>
              <a:rPr lang="en-GB" sz="2000" b="0" dirty="0"/>
              <a:t> DM or ACS, probably due to </a:t>
            </a:r>
            <a:r>
              <a:rPr lang="en-GB" sz="2000" dirty="0"/>
              <a:t>faster atherosclerosis progression in these populations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15" name="Csoportba foglalás 19">
            <a:extLst>
              <a:ext uri="{FF2B5EF4-FFF2-40B4-BE49-F238E27FC236}">
                <a16:creationId xmlns:a16="http://schemas.microsoft.com/office/drawing/2014/main" id="{A7BF63A3-9862-CC40-B075-E44E790F23D7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466057EB-8254-CE40-9DD7-107358A9AD1E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2" name="Picture 4" descr="ULB – Hôpital Erasme - Ortho-Rhumato">
                <a:extLst>
                  <a:ext uri="{FF2B5EF4-FFF2-40B4-BE49-F238E27FC236}">
                    <a16:creationId xmlns:a16="http://schemas.microsoft.com/office/drawing/2014/main" id="{03AE419D-2131-8046-B01B-8D41DA2B71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hysician Assistant Isala Hartcentrum - NAPA">
                <a:extLst>
                  <a:ext uri="{FF2B5EF4-FFF2-40B4-BE49-F238E27FC236}">
                    <a16:creationId xmlns:a16="http://schemas.microsoft.com/office/drawing/2014/main" id="{0F4D31D2-7E55-9047-BE9A-B659D335A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Beneficiaries &amp; Partners - OcuTher">
                <a:extLst>
                  <a:ext uri="{FF2B5EF4-FFF2-40B4-BE49-F238E27FC236}">
                    <a16:creationId xmlns:a16="http://schemas.microsoft.com/office/drawing/2014/main" id="{936B0E83-611D-C440-A648-75DF93860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Csoportba foglalás 21">
              <a:extLst>
                <a:ext uri="{FF2B5EF4-FFF2-40B4-BE49-F238E27FC236}">
                  <a16:creationId xmlns:a16="http://schemas.microsoft.com/office/drawing/2014/main" id="{9127D7F1-8308-CC4D-88A3-3B966BDBE61E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18" name="Kép 30">
                <a:extLst>
                  <a:ext uri="{FF2B5EF4-FFF2-40B4-BE49-F238E27FC236}">
                    <a16:creationId xmlns:a16="http://schemas.microsoft.com/office/drawing/2014/main" id="{CA3D5FB4-B538-6149-98D8-109FED3B46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19" name="Csoportba foglalás 31">
                <a:extLst>
                  <a:ext uri="{FF2B5EF4-FFF2-40B4-BE49-F238E27FC236}">
                    <a16:creationId xmlns:a16="http://schemas.microsoft.com/office/drawing/2014/main" id="{8D0B843E-4E63-AE43-9570-6FB1A816C676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0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7E76FCB0-2A27-1941-97A9-E72999DD6E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Rounded Rectangle 25">
                  <a:extLst>
                    <a:ext uri="{FF2B5EF4-FFF2-40B4-BE49-F238E27FC236}">
                      <a16:creationId xmlns:a16="http://schemas.microsoft.com/office/drawing/2014/main" id="{6D854C3A-618F-0547-A41E-3495A3E95EB9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B903-ED9A-0C47-8443-D58B87E9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547"/>
            <a:ext cx="7886700" cy="876191"/>
          </a:xfrm>
        </p:spPr>
        <p:txBody>
          <a:bodyPr/>
          <a:lstStyle/>
          <a:p>
            <a:r>
              <a:rPr lang="en-US" dirty="0"/>
              <a:t>DM subgroup analysis of PROSPECT Trial</a:t>
            </a:r>
            <a:br>
              <a:rPr lang="en-US" dirty="0"/>
            </a:b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Impact of NCL and TCFA on MACE  </a:t>
            </a:r>
          </a:p>
        </p:txBody>
      </p:sp>
      <p:pic>
        <p:nvPicPr>
          <p:cNvPr id="4" name="Afbeelding 1" descr="C:\Users\kennedym\AppData\Local\Microsoft\Windows\Temporary Internet Files\Content.Word\Figure 1.tiff">
            <a:extLst>
              <a:ext uri="{FF2B5EF4-FFF2-40B4-BE49-F238E27FC236}">
                <a16:creationId xmlns:a16="http://schemas.microsoft.com/office/drawing/2014/main" id="{5CD19E09-4847-A147-B7EF-687526399B2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5548"/>
          <a:stretch/>
        </p:blipFill>
        <p:spPr bwMode="auto">
          <a:xfrm>
            <a:off x="137160" y="908524"/>
            <a:ext cx="4616414" cy="26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Untitled.png">
            <a:extLst>
              <a:ext uri="{FF2B5EF4-FFF2-40B4-BE49-F238E27FC236}">
                <a16:creationId xmlns:a16="http://schemas.microsoft.com/office/drawing/2014/main" id="{8C767900-F93E-B141-B599-67104A022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5404" r="6609" b="11019"/>
          <a:stretch/>
        </p:blipFill>
        <p:spPr>
          <a:xfrm>
            <a:off x="4753574" y="930712"/>
            <a:ext cx="4269056" cy="2681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7BDE5-A991-2B43-BF2B-83F7006C1677}"/>
              </a:ext>
            </a:extLst>
          </p:cNvPr>
          <p:cNvSpPr txBox="1"/>
          <p:nvPr/>
        </p:nvSpPr>
        <p:spPr>
          <a:xfrm>
            <a:off x="2608445" y="4295755"/>
            <a:ext cx="4713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E. </a:t>
            </a:r>
            <a:r>
              <a:rPr lang="en-US" sz="1000" dirty="0" err="1">
                <a:solidFill>
                  <a:schemeClr val="bg2"/>
                </a:solidFill>
              </a:rPr>
              <a:t>Kedhi</a:t>
            </a:r>
            <a:r>
              <a:rPr lang="en-US" sz="1000" dirty="0">
                <a:solidFill>
                  <a:schemeClr val="bg2"/>
                </a:solidFill>
              </a:rPr>
              <a:t> &amp; G.W. Stone; </a:t>
            </a:r>
            <a:r>
              <a:rPr lang="en-GB" sz="1000" dirty="0">
                <a:solidFill>
                  <a:schemeClr val="bg2"/>
                </a:solidFill>
              </a:rPr>
              <a:t>JACC Cardiovasc Imaging. 2017;10:451–8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C42513-D889-2741-A8FA-832625DDB8F1}"/>
              </a:ext>
            </a:extLst>
          </p:cNvPr>
          <p:cNvSpPr/>
          <p:nvPr/>
        </p:nvSpPr>
        <p:spPr bwMode="auto">
          <a:xfrm>
            <a:off x="334813" y="3590222"/>
            <a:ext cx="4237187" cy="738867"/>
          </a:xfrm>
          <a:prstGeom prst="roundRect">
            <a:avLst/>
          </a:prstGeom>
          <a:solidFill>
            <a:schemeClr val="bg1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In DM patients the majority of events originates from non-culprit lesions </a:t>
            </a:r>
            <a:endParaRPr kumimoji="0" lang="en-US" sz="14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81F1A4-D1FF-A44D-B901-B57D590EAE5B}"/>
              </a:ext>
            </a:extLst>
          </p:cNvPr>
          <p:cNvSpPr/>
          <p:nvPr/>
        </p:nvSpPr>
        <p:spPr bwMode="auto">
          <a:xfrm>
            <a:off x="4860758" y="3590222"/>
            <a:ext cx="4161872" cy="738867"/>
          </a:xfrm>
          <a:prstGeom prst="roundRect">
            <a:avLst/>
          </a:prstGeom>
          <a:solidFill>
            <a:schemeClr val="bg1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DM &amp; TCFA vs DM &amp;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NoTCFA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HR MACE=3.6</a:t>
            </a:r>
          </a:p>
          <a:p>
            <a:pPr algn="ctr"/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NoDM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&amp; TCFA vs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NoDM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&amp;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NoTCFA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 HR =2.4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82B267-255E-F64B-9C1F-98763337BCF7}"/>
              </a:ext>
            </a:extLst>
          </p:cNvPr>
          <p:cNvCxnSpPr/>
          <p:nvPr/>
        </p:nvCxnSpPr>
        <p:spPr bwMode="auto">
          <a:xfrm>
            <a:off x="2088682" y="1992429"/>
            <a:ext cx="0" cy="27913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AD68CC-1435-3C44-9254-8B0C9B492335}"/>
              </a:ext>
            </a:extLst>
          </p:cNvPr>
          <p:cNvCxnSpPr/>
          <p:nvPr/>
        </p:nvCxnSpPr>
        <p:spPr bwMode="auto">
          <a:xfrm>
            <a:off x="3030353" y="1876926"/>
            <a:ext cx="0" cy="25827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Down Arrow 6">
            <a:extLst>
              <a:ext uri="{FF2B5EF4-FFF2-40B4-BE49-F238E27FC236}">
                <a16:creationId xmlns:a16="http://schemas.microsoft.com/office/drawing/2014/main" id="{7AF50B80-7633-DB47-A80F-5563A3826F53}"/>
              </a:ext>
            </a:extLst>
          </p:cNvPr>
          <p:cNvSpPr/>
          <p:nvPr/>
        </p:nvSpPr>
        <p:spPr bwMode="auto">
          <a:xfrm rot="5400000">
            <a:off x="8475743" y="1542550"/>
            <a:ext cx="99861" cy="306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07C3EA93-0FBA-3344-AE13-BD9CBE9357C4}"/>
              </a:ext>
            </a:extLst>
          </p:cNvPr>
          <p:cNvSpPr/>
          <p:nvPr/>
        </p:nvSpPr>
        <p:spPr bwMode="auto">
          <a:xfrm rot="5400000">
            <a:off x="8465419" y="2228193"/>
            <a:ext cx="99861" cy="2953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4512B8C2-8DE0-0B4C-842E-4DAFA9D15196}"/>
              </a:ext>
            </a:extLst>
          </p:cNvPr>
          <p:cNvSpPr/>
          <p:nvPr/>
        </p:nvSpPr>
        <p:spPr bwMode="auto">
          <a:xfrm rot="5400000">
            <a:off x="8491240" y="2099767"/>
            <a:ext cx="60956" cy="28263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EC3B6B02-D3D6-A54F-AC9C-6AFEB0B6352C}"/>
              </a:ext>
            </a:extLst>
          </p:cNvPr>
          <p:cNvSpPr/>
          <p:nvPr/>
        </p:nvSpPr>
        <p:spPr bwMode="auto">
          <a:xfrm rot="5400000">
            <a:off x="8489583" y="2405205"/>
            <a:ext cx="60956" cy="29537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F521247-8D64-A04C-B6EC-EC2204548D32}"/>
              </a:ext>
            </a:extLst>
          </p:cNvPr>
          <p:cNvSpPr/>
          <p:nvPr/>
        </p:nvSpPr>
        <p:spPr bwMode="auto">
          <a:xfrm>
            <a:off x="334814" y="4113304"/>
            <a:ext cx="8687816" cy="20464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i="0" dirty="0">
                <a:solidFill>
                  <a:schemeClr val="accent4"/>
                </a:solidFill>
              </a:rPr>
              <a:t>Limitations of PROSPECT: No FFR performed; IVUS resolution insufficient to detect TCFA </a:t>
            </a:r>
          </a:p>
        </p:txBody>
      </p:sp>
      <p:grpSp>
        <p:nvGrpSpPr>
          <p:cNvPr id="32" name="Csoportba foglalás 19">
            <a:extLst>
              <a:ext uri="{FF2B5EF4-FFF2-40B4-BE49-F238E27FC236}">
                <a16:creationId xmlns:a16="http://schemas.microsoft.com/office/drawing/2014/main" id="{4512257F-B0B6-ED49-9372-590ADC34238E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A2E5B8D7-8C0B-6341-8219-110BA523043B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39" name="Picture 4" descr="ULB – Hôpital Erasme - Ortho-Rhumato">
                <a:extLst>
                  <a:ext uri="{FF2B5EF4-FFF2-40B4-BE49-F238E27FC236}">
                    <a16:creationId xmlns:a16="http://schemas.microsoft.com/office/drawing/2014/main" id="{338D93E1-6AEE-484A-93AE-DA83811573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6" descr="Physician Assistant Isala Hartcentrum - NAPA">
                <a:extLst>
                  <a:ext uri="{FF2B5EF4-FFF2-40B4-BE49-F238E27FC236}">
                    <a16:creationId xmlns:a16="http://schemas.microsoft.com/office/drawing/2014/main" id="{032E27D2-A219-D94B-BAD1-F7D79F3CC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Beneficiaries &amp; Partners - OcuTher">
                <a:extLst>
                  <a:ext uri="{FF2B5EF4-FFF2-40B4-BE49-F238E27FC236}">
                    <a16:creationId xmlns:a16="http://schemas.microsoft.com/office/drawing/2014/main" id="{DD9008FE-C201-EB48-9109-51EAB420E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Csoportba foglalás 21">
              <a:extLst>
                <a:ext uri="{FF2B5EF4-FFF2-40B4-BE49-F238E27FC236}">
                  <a16:creationId xmlns:a16="http://schemas.microsoft.com/office/drawing/2014/main" id="{558CD0CE-5AB4-E74E-B20F-06E600E49267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35" name="Kép 30">
                <a:extLst>
                  <a:ext uri="{FF2B5EF4-FFF2-40B4-BE49-F238E27FC236}">
                    <a16:creationId xmlns:a16="http://schemas.microsoft.com/office/drawing/2014/main" id="{AFA8626F-A046-F946-AB25-A1FDE6048D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36" name="Csoportba foglalás 31">
                <a:extLst>
                  <a:ext uri="{FF2B5EF4-FFF2-40B4-BE49-F238E27FC236}">
                    <a16:creationId xmlns:a16="http://schemas.microsoft.com/office/drawing/2014/main" id="{38FEFAAF-B13B-FD44-9129-7747E7861310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37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7C33BD6B-B348-7C4A-A320-E9243CEFEC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Rounded Rectangle 25">
                  <a:extLst>
                    <a:ext uri="{FF2B5EF4-FFF2-40B4-BE49-F238E27FC236}">
                      <a16:creationId xmlns:a16="http://schemas.microsoft.com/office/drawing/2014/main" id="{81BCED2A-F12E-CB47-A99C-469DF51103BC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94476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ark, sitting&#10;&#10;Description automatically generated">
            <a:extLst>
              <a:ext uri="{FF2B5EF4-FFF2-40B4-BE49-F238E27FC236}">
                <a16:creationId xmlns:a16="http://schemas.microsoft.com/office/drawing/2014/main" id="{847AEC29-0C52-2B49-9A15-287D91DC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555" y="2109437"/>
            <a:ext cx="2290951" cy="227916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2DF4CB-A3E2-5B40-B953-D0C74BE7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imaging and plaque vulnerability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6B67246-8838-A743-832F-773A505D6C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19520" b="27515"/>
          <a:stretch/>
        </p:blipFill>
        <p:spPr bwMode="auto">
          <a:xfrm>
            <a:off x="114418" y="2108495"/>
            <a:ext cx="2320027" cy="22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7FF1C8-4D22-734F-B547-514DE5350140}"/>
              </a:ext>
            </a:extLst>
          </p:cNvPr>
          <p:cNvCxnSpPr/>
          <p:nvPr/>
        </p:nvCxnSpPr>
        <p:spPr bwMode="auto">
          <a:xfrm flipV="1">
            <a:off x="1034133" y="2682730"/>
            <a:ext cx="197036" cy="2679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9FD7E99-CD77-7F44-8B9F-9A560B30055F}"/>
              </a:ext>
            </a:extLst>
          </p:cNvPr>
          <p:cNvSpPr txBox="1"/>
          <p:nvPr/>
        </p:nvSpPr>
        <p:spPr>
          <a:xfrm>
            <a:off x="181768" y="2925963"/>
            <a:ext cx="126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200" dirty="0">
                <a:solidFill>
                  <a:srgbClr val="FFFFFF"/>
                </a:solidFill>
              </a:rPr>
              <a:t>TCFA  &lt;65 µm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E81A7B-BF70-6042-86F0-AC6FABC7E626}"/>
              </a:ext>
            </a:extLst>
          </p:cNvPr>
          <p:cNvSpPr txBox="1"/>
          <p:nvPr/>
        </p:nvSpPr>
        <p:spPr>
          <a:xfrm>
            <a:off x="1034133" y="3850156"/>
            <a:ext cx="126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200" dirty="0">
                <a:solidFill>
                  <a:srgbClr val="FFFFFF"/>
                </a:solidFill>
              </a:rPr>
              <a:t>Lipidic plaque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07F8792-F773-5644-B3D6-F86C071D116D}"/>
              </a:ext>
            </a:extLst>
          </p:cNvPr>
          <p:cNvSpPr/>
          <p:nvPr/>
        </p:nvSpPr>
        <p:spPr bwMode="auto">
          <a:xfrm>
            <a:off x="113534" y="730971"/>
            <a:ext cx="8886087" cy="1340326"/>
          </a:xfrm>
          <a:prstGeom prst="roundRect">
            <a:avLst/>
          </a:prstGeom>
          <a:solidFill>
            <a:schemeClr val="bg1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OCT imaging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has an unparalleled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resolution 15-</a:t>
            </a:r>
            <a:r>
              <a:rPr lang="el-GR" dirty="0"/>
              <a:t>20 μ</a:t>
            </a:r>
            <a:r>
              <a:rPr lang="en-GB" dirty="0"/>
              <a:t>m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OCT identifies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stent components &amp; plaque composition,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particularly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fibrous thin cap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overlying a lipid rich sector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, plaque rupture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erosion, cholesterol crystals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and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macrophage infiltration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as well as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thrombus </a:t>
            </a:r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and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calcification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9A284EFD-F2AC-4B4C-911C-E5AF81232F0B}"/>
              </a:ext>
            </a:extLst>
          </p:cNvPr>
          <p:cNvCxnSpPr/>
          <p:nvPr/>
        </p:nvCxnSpPr>
        <p:spPr bwMode="auto">
          <a:xfrm rot="16200000" flipV="1">
            <a:off x="1541782" y="3322830"/>
            <a:ext cx="682585" cy="165850"/>
          </a:xfrm>
          <a:prstGeom prst="curvedConnector3">
            <a:avLst>
              <a:gd name="adj1" fmla="val 96422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2" name="Picture 6">
            <a:extLst>
              <a:ext uri="{FF2B5EF4-FFF2-40B4-BE49-F238E27FC236}">
                <a16:creationId xmlns:a16="http://schemas.microsoft.com/office/drawing/2014/main" id="{878046BB-0FA1-314E-A2C4-DA75540A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34" y="2108495"/>
            <a:ext cx="2282614" cy="22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055A10B-294A-704E-9920-958368700C43}"/>
              </a:ext>
            </a:extLst>
          </p:cNvPr>
          <p:cNvSpPr txBox="1"/>
          <p:nvPr/>
        </p:nvSpPr>
        <p:spPr>
          <a:xfrm>
            <a:off x="2294381" y="3894699"/>
            <a:ext cx="190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200" dirty="0">
                <a:solidFill>
                  <a:srgbClr val="FFFFFF"/>
                </a:solidFill>
              </a:rPr>
              <a:t>Macrophage infiltration</a:t>
            </a:r>
          </a:p>
        </p:txBody>
      </p:sp>
      <p:cxnSp>
        <p:nvCxnSpPr>
          <p:cNvPr id="4101" name="Straight Arrow Connector 4100">
            <a:extLst>
              <a:ext uri="{FF2B5EF4-FFF2-40B4-BE49-F238E27FC236}">
                <a16:creationId xmlns:a16="http://schemas.microsoft.com/office/drawing/2014/main" id="{D51D56B8-BE9D-0841-B2F9-82B792031884}"/>
              </a:ext>
            </a:extLst>
          </p:cNvPr>
          <p:cNvCxnSpPr/>
          <p:nvPr/>
        </p:nvCxnSpPr>
        <p:spPr bwMode="auto">
          <a:xfrm flipH="1">
            <a:off x="7428302" y="3406060"/>
            <a:ext cx="347713" cy="16314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C12C5B7-1360-404E-83B6-DD3A7C4603A7}"/>
              </a:ext>
            </a:extLst>
          </p:cNvPr>
          <p:cNvSpPr txBox="1"/>
          <p:nvPr/>
        </p:nvSpPr>
        <p:spPr>
          <a:xfrm>
            <a:off x="7776015" y="3140355"/>
            <a:ext cx="98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200" dirty="0">
                <a:solidFill>
                  <a:srgbClr val="FFFFFF"/>
                </a:solidFill>
              </a:rPr>
              <a:t>Thrombus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4F34F5D-E4C2-6E4F-891D-BB81D2383A0E}"/>
              </a:ext>
            </a:extLst>
          </p:cNvPr>
          <p:cNvCxnSpPr/>
          <p:nvPr/>
        </p:nvCxnSpPr>
        <p:spPr bwMode="auto">
          <a:xfrm>
            <a:off x="8023860" y="3417354"/>
            <a:ext cx="99868" cy="2621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Csoportba foglalás 19">
            <a:extLst>
              <a:ext uri="{FF2B5EF4-FFF2-40B4-BE49-F238E27FC236}">
                <a16:creationId xmlns:a16="http://schemas.microsoft.com/office/drawing/2014/main" id="{E8D8CFD4-E5D6-1447-A908-60122F32E54B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36" name="Group 1">
              <a:extLst>
                <a:ext uri="{FF2B5EF4-FFF2-40B4-BE49-F238E27FC236}">
                  <a16:creationId xmlns:a16="http://schemas.microsoft.com/office/drawing/2014/main" id="{810C57D2-9387-8947-A124-CF26F84D5AE3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42" name="Picture 4" descr="ULB – Hôpital Erasme - Ortho-Rhumato">
                <a:extLst>
                  <a:ext uri="{FF2B5EF4-FFF2-40B4-BE49-F238E27FC236}">
                    <a16:creationId xmlns:a16="http://schemas.microsoft.com/office/drawing/2014/main" id="{CAFA355F-4056-7A4D-A0C4-79C5E9D57E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 descr="Physician Assistant Isala Hartcentrum - NAPA">
                <a:extLst>
                  <a:ext uri="{FF2B5EF4-FFF2-40B4-BE49-F238E27FC236}">
                    <a16:creationId xmlns:a16="http://schemas.microsoft.com/office/drawing/2014/main" id="{C00DC97C-93BB-CF40-A831-BC2BC376BC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Beneficiaries &amp; Partners - OcuTher">
                <a:extLst>
                  <a:ext uri="{FF2B5EF4-FFF2-40B4-BE49-F238E27FC236}">
                    <a16:creationId xmlns:a16="http://schemas.microsoft.com/office/drawing/2014/main" id="{819B04F3-8585-F04B-BF53-471BE764F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Csoportba foglalás 21">
              <a:extLst>
                <a:ext uri="{FF2B5EF4-FFF2-40B4-BE49-F238E27FC236}">
                  <a16:creationId xmlns:a16="http://schemas.microsoft.com/office/drawing/2014/main" id="{BFAE1DB9-4684-7E4D-8A83-4220EFA36BA5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38" name="Kép 30">
                <a:extLst>
                  <a:ext uri="{FF2B5EF4-FFF2-40B4-BE49-F238E27FC236}">
                    <a16:creationId xmlns:a16="http://schemas.microsoft.com/office/drawing/2014/main" id="{738BBF8F-0F0B-6F4F-B2CC-3280A5819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39" name="Csoportba foglalás 31">
                <a:extLst>
                  <a:ext uri="{FF2B5EF4-FFF2-40B4-BE49-F238E27FC236}">
                    <a16:creationId xmlns:a16="http://schemas.microsoft.com/office/drawing/2014/main" id="{73BD6BEF-4016-744C-9632-CE8672B9C4C2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40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FDFC1024-70C7-BF40-8F0E-DAC466779D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Rounded Rectangle 25">
                  <a:extLst>
                    <a:ext uri="{FF2B5EF4-FFF2-40B4-BE49-F238E27FC236}">
                      <a16:creationId xmlns:a16="http://schemas.microsoft.com/office/drawing/2014/main" id="{47278644-A18A-524D-8A7C-DEBC6AB3935D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7F846A-8A9C-254A-8518-2BBC5295592F}"/>
              </a:ext>
            </a:extLst>
          </p:cNvPr>
          <p:cNvCxnSpPr/>
          <p:nvPr/>
        </p:nvCxnSpPr>
        <p:spPr bwMode="auto">
          <a:xfrm flipV="1">
            <a:off x="2440188" y="3528424"/>
            <a:ext cx="409354" cy="3684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A picture containing indoor, cat, monitor, screen&#10;&#10;Description automatically generated">
            <a:extLst>
              <a:ext uri="{FF2B5EF4-FFF2-40B4-BE49-F238E27FC236}">
                <a16:creationId xmlns:a16="http://schemas.microsoft.com/office/drawing/2014/main" id="{DA15BD7E-F094-1346-959E-57953DEDD7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6818" r="24611" b="28646"/>
          <a:stretch/>
        </p:blipFill>
        <p:spPr>
          <a:xfrm>
            <a:off x="4651259" y="2109436"/>
            <a:ext cx="2336769" cy="2272247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23CBE2-2E67-A34C-9AEA-76E7279E3C6B}"/>
              </a:ext>
            </a:extLst>
          </p:cNvPr>
          <p:cNvCxnSpPr/>
          <p:nvPr/>
        </p:nvCxnSpPr>
        <p:spPr bwMode="auto">
          <a:xfrm flipH="1" flipV="1">
            <a:off x="5574482" y="2829132"/>
            <a:ext cx="163972" cy="2430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AutoShape 2">
            <a:extLst>
              <a:ext uri="{FF2B5EF4-FFF2-40B4-BE49-F238E27FC236}">
                <a16:creationId xmlns:a16="http://schemas.microsoft.com/office/drawing/2014/main" id="{3B1DEFCC-909B-7B41-9A5B-8050DB862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4304" y="16064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49A552-5A0C-414B-AB3B-A67295CDDA1E}"/>
              </a:ext>
            </a:extLst>
          </p:cNvPr>
          <p:cNvSpPr txBox="1"/>
          <p:nvPr/>
        </p:nvSpPr>
        <p:spPr>
          <a:xfrm>
            <a:off x="5464714" y="3110343"/>
            <a:ext cx="155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200" dirty="0">
                <a:solidFill>
                  <a:srgbClr val="FFFFFF"/>
                </a:solidFill>
              </a:rPr>
              <a:t>Calcified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1200" dirty="0">
                <a:solidFill>
                  <a:srgbClr val="FFFFFF"/>
                </a:solidFill>
              </a:rPr>
              <a:t>nodule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D84BDC14-8C72-F94F-8353-DE65EC8666FA}"/>
              </a:ext>
            </a:extLst>
          </p:cNvPr>
          <p:cNvCxnSpPr/>
          <p:nvPr/>
        </p:nvCxnSpPr>
        <p:spPr bwMode="auto">
          <a:xfrm rot="16200000" flipV="1">
            <a:off x="1181975" y="2820596"/>
            <a:ext cx="1291416" cy="561484"/>
          </a:xfrm>
          <a:prstGeom prst="curvedConnector3">
            <a:avLst>
              <a:gd name="adj1" fmla="val 10538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228865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E057-36E9-C743-BE0D-A1919888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A1C5-516B-3A46-81F8-3845F102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915353"/>
            <a:ext cx="7772400" cy="3086100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i="1" dirty="0"/>
              <a:t>Medically treated </a:t>
            </a:r>
            <a:r>
              <a:rPr lang="en-US" b="0" dirty="0"/>
              <a:t>DM patients with </a:t>
            </a:r>
            <a:r>
              <a:rPr lang="en-US" i="1" dirty="0"/>
              <a:t>angiographically intermediate </a:t>
            </a:r>
            <a:r>
              <a:rPr lang="en-US" b="0" dirty="0">
                <a:solidFill>
                  <a:schemeClr val="bg1"/>
                </a:solidFill>
              </a:rPr>
              <a:t>but</a:t>
            </a:r>
            <a:r>
              <a:rPr lang="en-US" b="0" dirty="0"/>
              <a:t> otherwise </a:t>
            </a:r>
            <a:r>
              <a:rPr lang="en-US" i="1" dirty="0"/>
              <a:t>non-ischemic (FFR-negative) coronary lesions </a:t>
            </a:r>
            <a:r>
              <a:rPr lang="en-US" b="0" dirty="0">
                <a:solidFill>
                  <a:schemeClr val="bg1"/>
                </a:solidFill>
              </a:rPr>
              <a:t>will have </a:t>
            </a:r>
            <a:r>
              <a:rPr lang="en-US" i="1" dirty="0"/>
              <a:t>significantly different clinical outcomes, </a:t>
            </a:r>
            <a:r>
              <a:rPr lang="en-US" b="0" dirty="0">
                <a:solidFill>
                  <a:schemeClr val="bg1"/>
                </a:solidFill>
              </a:rPr>
              <a:t>depending on </a:t>
            </a:r>
            <a:r>
              <a:rPr lang="en-US" i="1" dirty="0"/>
              <a:t>presence or absence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of plaque vulnerability features </a:t>
            </a:r>
            <a:r>
              <a:rPr lang="en-US" i="1" dirty="0"/>
              <a:t>(OCT-detected TCFA), </a:t>
            </a:r>
            <a:r>
              <a:rPr lang="en-US" dirty="0">
                <a:solidFill>
                  <a:schemeClr val="bg1"/>
                </a:solidFill>
              </a:rPr>
              <a:t>with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/>
              <a:t>TCFA carrying patients having the worst prognosis</a:t>
            </a:r>
          </a:p>
          <a:p>
            <a:pPr marL="0" indent="0" algn="ctr">
              <a:buNone/>
            </a:pPr>
            <a:endParaRPr lang="en-US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1200" i="1" dirty="0"/>
          </a:p>
          <a:p>
            <a:pPr marL="0" indent="0" algn="ctr">
              <a:buNone/>
            </a:pPr>
            <a:r>
              <a:rPr lang="en-US" sz="1400" i="1" dirty="0"/>
              <a:t>The study was performed in DM patients, as they represent the patient subpopulation with the fastest atherosclerosis progression</a:t>
            </a:r>
            <a:endParaRPr lang="en-US" sz="1400" dirty="0"/>
          </a:p>
        </p:txBody>
      </p:sp>
      <p:grpSp>
        <p:nvGrpSpPr>
          <p:cNvPr id="19" name="Csoportba foglalás 19">
            <a:extLst>
              <a:ext uri="{FF2B5EF4-FFF2-40B4-BE49-F238E27FC236}">
                <a16:creationId xmlns:a16="http://schemas.microsoft.com/office/drawing/2014/main" id="{7C737484-5BCF-D749-AF27-B05B46F4A60D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0" name="Group 1">
              <a:extLst>
                <a:ext uri="{FF2B5EF4-FFF2-40B4-BE49-F238E27FC236}">
                  <a16:creationId xmlns:a16="http://schemas.microsoft.com/office/drawing/2014/main" id="{9938A011-0B56-744D-A7F2-2C3E313C2D56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6" name="Picture 4" descr="ULB – Hôpital Erasme - Ortho-Rhumato">
                <a:extLst>
                  <a:ext uri="{FF2B5EF4-FFF2-40B4-BE49-F238E27FC236}">
                    <a16:creationId xmlns:a16="http://schemas.microsoft.com/office/drawing/2014/main" id="{B2835EC8-B9DD-494D-9D9F-BFA574D36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Physician Assistant Isala Hartcentrum - NAPA">
                <a:extLst>
                  <a:ext uri="{FF2B5EF4-FFF2-40B4-BE49-F238E27FC236}">
                    <a16:creationId xmlns:a16="http://schemas.microsoft.com/office/drawing/2014/main" id="{994130D3-C6EE-2D4F-A152-8FC11EF5FD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Beneficiaries &amp; Partners - OcuTher">
                <a:extLst>
                  <a:ext uri="{FF2B5EF4-FFF2-40B4-BE49-F238E27FC236}">
                    <a16:creationId xmlns:a16="http://schemas.microsoft.com/office/drawing/2014/main" id="{73296B37-B765-C341-B605-846BD190F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Csoportba foglalás 21">
              <a:extLst>
                <a:ext uri="{FF2B5EF4-FFF2-40B4-BE49-F238E27FC236}">
                  <a16:creationId xmlns:a16="http://schemas.microsoft.com/office/drawing/2014/main" id="{0CDDB415-907F-254C-B7B7-59998CB92FD3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2" name="Kép 30">
                <a:extLst>
                  <a:ext uri="{FF2B5EF4-FFF2-40B4-BE49-F238E27FC236}">
                    <a16:creationId xmlns:a16="http://schemas.microsoft.com/office/drawing/2014/main" id="{3DF16668-F5DE-A34B-B3E5-FDFE9D32F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3" name="Csoportba foglalás 31">
                <a:extLst>
                  <a:ext uri="{FF2B5EF4-FFF2-40B4-BE49-F238E27FC236}">
                    <a16:creationId xmlns:a16="http://schemas.microsoft.com/office/drawing/2014/main" id="{EA6FEF64-700E-6C4B-A499-B331A7E4F966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4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C2C06707-C70D-6B4C-8494-C962DBE513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F15224D4-42C6-004D-BC44-A94BCC299A4D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295704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7FD-89EE-774E-BB5C-93832B7B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6E4D-C831-2642-A1A8-DC36A969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915087"/>
            <a:ext cx="7772400" cy="3599823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/>
              <a:t>COMBINE </a:t>
            </a:r>
            <a:r>
              <a:rPr lang="en-US" b="0" dirty="0"/>
              <a:t>is a</a:t>
            </a:r>
            <a:r>
              <a:rPr lang="en-US" dirty="0"/>
              <a:t> prospective, multicentric, international, double-blinded, natural history study</a:t>
            </a:r>
            <a:r>
              <a:rPr lang="en-US" b="0" dirty="0"/>
              <a:t>.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US" sz="800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dirty="0"/>
              <a:t>We enrolled DM patients with any clinical presentation</a:t>
            </a:r>
            <a:r>
              <a:rPr lang="en-GB" b="0" dirty="0"/>
              <a:t>,</a:t>
            </a:r>
            <a:r>
              <a:rPr lang="en-GB" dirty="0"/>
              <a:t> </a:t>
            </a:r>
            <a:r>
              <a:rPr lang="en-GB" b="0" dirty="0"/>
              <a:t>who underwent </a:t>
            </a:r>
            <a:r>
              <a:rPr lang="en-GB" dirty="0"/>
              <a:t>FFR assessment in </a:t>
            </a:r>
            <a:r>
              <a:rPr lang="en-GB" b="0" dirty="0"/>
              <a:t>lesions with a visually estimated  </a:t>
            </a:r>
            <a:r>
              <a:rPr lang="en-GB" dirty="0"/>
              <a:t>intermediate angiographic stenosis </a:t>
            </a:r>
            <a:r>
              <a:rPr lang="en-GB" b="0" dirty="0"/>
              <a:t>that fulfilled inclusion and exclusion criteria.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GB" sz="800" dirty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b="0" dirty="0"/>
              <a:t>In patients presenting with an MI, the culprit lesions were revascularized first. </a:t>
            </a:r>
            <a:endParaRPr lang="en-US" b="0" dirty="0"/>
          </a:p>
          <a:p>
            <a:endParaRPr lang="en-US" dirty="0"/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A1F1B5C4-99FF-A844-B57D-F6C4F15C2818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1" name="Group 1">
              <a:extLst>
                <a:ext uri="{FF2B5EF4-FFF2-40B4-BE49-F238E27FC236}">
                  <a16:creationId xmlns:a16="http://schemas.microsoft.com/office/drawing/2014/main" id="{9D53E1CF-72C5-694D-8867-945A85E33440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7" name="Picture 4" descr="ULB – Hôpital Erasme - Ortho-Rhumato">
                <a:extLst>
                  <a:ext uri="{FF2B5EF4-FFF2-40B4-BE49-F238E27FC236}">
                    <a16:creationId xmlns:a16="http://schemas.microsoft.com/office/drawing/2014/main" id="{3C261EBA-D114-4745-B017-818CE4984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Physician Assistant Isala Hartcentrum - NAPA">
                <a:extLst>
                  <a:ext uri="{FF2B5EF4-FFF2-40B4-BE49-F238E27FC236}">
                    <a16:creationId xmlns:a16="http://schemas.microsoft.com/office/drawing/2014/main" id="{820BF0D8-7E65-7C4D-BB9C-1786EA00EC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Beneficiaries &amp; Partners - OcuTher">
                <a:extLst>
                  <a:ext uri="{FF2B5EF4-FFF2-40B4-BE49-F238E27FC236}">
                    <a16:creationId xmlns:a16="http://schemas.microsoft.com/office/drawing/2014/main" id="{E0D758E4-79A6-C44D-9A32-03D46AFA5D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40060EB1-F088-494F-A600-9816D695F7A4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3" name="Kép 30">
                <a:extLst>
                  <a:ext uri="{FF2B5EF4-FFF2-40B4-BE49-F238E27FC236}">
                    <a16:creationId xmlns:a16="http://schemas.microsoft.com/office/drawing/2014/main" id="{F36A46E3-687A-C746-A029-19AADD3E9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4" name="Csoportba foglalás 31">
                <a:extLst>
                  <a:ext uri="{FF2B5EF4-FFF2-40B4-BE49-F238E27FC236}">
                    <a16:creationId xmlns:a16="http://schemas.microsoft.com/office/drawing/2014/main" id="{7FC6E4BE-61A5-2C4F-B228-47979D0B7D9A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5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B6F271F3-729B-8E44-A13D-DA22CB4EC2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5F64BF44-AFFA-474E-82BB-7AF68CF38E7D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9888861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37D6-76CC-D443-8138-908C494C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</a:t>
            </a:r>
            <a:br>
              <a:rPr lang="en-US" dirty="0"/>
            </a:b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5E08-62C2-B74D-8159-D4AA0DF95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Age ≥ 18 years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History of </a:t>
            </a:r>
            <a:r>
              <a:rPr lang="en-GB" sz="1600" i="1" dirty="0"/>
              <a:t>DM</a:t>
            </a:r>
            <a:r>
              <a:rPr lang="en-GB" sz="1600" b="0" dirty="0"/>
              <a:t> with any indication for angiography (</a:t>
            </a:r>
            <a:r>
              <a:rPr lang="en-GB" sz="1600" i="1" dirty="0"/>
              <a:t>Stable Coronary Disease or Acute Coronary Syndrome</a:t>
            </a:r>
            <a:r>
              <a:rPr lang="en-GB" sz="1600" b="0" dirty="0"/>
              <a:t>)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i="1" dirty="0"/>
              <a:t>At least </a:t>
            </a:r>
            <a:r>
              <a:rPr lang="en-GB" sz="1600" dirty="0"/>
              <a:t>1 </a:t>
            </a:r>
            <a:r>
              <a:rPr lang="en-GB" sz="1600" i="1" dirty="0"/>
              <a:t>de novo </a:t>
            </a:r>
            <a:r>
              <a:rPr lang="en-GB" sz="1600" b="0" dirty="0"/>
              <a:t>lesion in a </a:t>
            </a:r>
            <a:r>
              <a:rPr lang="en-GB" sz="1600" i="1" dirty="0"/>
              <a:t>native</a:t>
            </a:r>
            <a:r>
              <a:rPr lang="en-GB" sz="1600" b="0" dirty="0">
                <a:solidFill>
                  <a:schemeClr val="accent2"/>
                </a:solidFill>
              </a:rPr>
              <a:t> </a:t>
            </a:r>
            <a:r>
              <a:rPr lang="en-GB" sz="1600" b="0" dirty="0"/>
              <a:t>coronary artery segment  with a visually estimated diameter stenosis </a:t>
            </a:r>
            <a:r>
              <a:rPr lang="en-GB" sz="1600" i="1" dirty="0"/>
              <a:t>between ≥ </a:t>
            </a:r>
            <a:r>
              <a:rPr lang="en-GB" sz="1600" dirty="0"/>
              <a:t>40%</a:t>
            </a:r>
            <a:r>
              <a:rPr lang="en-GB" sz="1600" i="1" dirty="0"/>
              <a:t> and ≤ </a:t>
            </a:r>
            <a:r>
              <a:rPr lang="en-GB" sz="1600" dirty="0"/>
              <a:t>80</a:t>
            </a:r>
            <a:r>
              <a:rPr lang="en-GB" sz="1600" i="1" dirty="0"/>
              <a:t>%, </a:t>
            </a:r>
            <a:r>
              <a:rPr lang="en-GB" sz="1600" b="0" dirty="0"/>
              <a:t>defined as </a:t>
            </a:r>
            <a:r>
              <a:rPr lang="en-GB" sz="1600" i="1" dirty="0"/>
              <a:t>target lesion(s)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i="1" dirty="0"/>
              <a:t>Target lesion</a:t>
            </a:r>
            <a:r>
              <a:rPr lang="en-GB" sz="1600" b="0" dirty="0"/>
              <a:t>(s), judged </a:t>
            </a:r>
            <a:r>
              <a:rPr lang="en-GB" sz="1600" i="1" dirty="0"/>
              <a:t>suitable for FFR and OCT </a:t>
            </a:r>
            <a:r>
              <a:rPr lang="en-GB" sz="1600" b="0" dirty="0"/>
              <a:t>imaging</a:t>
            </a:r>
          </a:p>
          <a:p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98B69-821A-DB4B-A7A4-1DC00BB8B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120" y="1107939"/>
            <a:ext cx="3810000" cy="3086100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TIMI flow &lt; 3 in the Target Lesion(s)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Target Lesion Reference Diameter &lt; 2.0 mm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Left Ventricular Ejection Fraction &lt; 30 %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Known malignancy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Life expectancy &lt; 2 years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GB" sz="1600" b="0" dirty="0"/>
              <a:t>Unwillingness or inability to provide informed consent</a:t>
            </a:r>
          </a:p>
          <a:p>
            <a:endParaRPr lang="en-US" dirty="0"/>
          </a:p>
        </p:txBody>
      </p:sp>
      <p:grpSp>
        <p:nvGrpSpPr>
          <p:cNvPr id="19" name="Csoportba foglalás 19">
            <a:extLst>
              <a:ext uri="{FF2B5EF4-FFF2-40B4-BE49-F238E27FC236}">
                <a16:creationId xmlns:a16="http://schemas.microsoft.com/office/drawing/2014/main" id="{B46E45AC-B4FE-C94F-9184-114554E10784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20" name="Group 1">
              <a:extLst>
                <a:ext uri="{FF2B5EF4-FFF2-40B4-BE49-F238E27FC236}">
                  <a16:creationId xmlns:a16="http://schemas.microsoft.com/office/drawing/2014/main" id="{4FD00E00-5175-4C4D-A38D-1A41B7B1CE41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26" name="Picture 4" descr="ULB – Hôpital Erasme - Ortho-Rhumato">
                <a:extLst>
                  <a:ext uri="{FF2B5EF4-FFF2-40B4-BE49-F238E27FC236}">
                    <a16:creationId xmlns:a16="http://schemas.microsoft.com/office/drawing/2014/main" id="{92876CCC-D47A-8143-B7B3-92EE52730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Physician Assistant Isala Hartcentrum - NAPA">
                <a:extLst>
                  <a:ext uri="{FF2B5EF4-FFF2-40B4-BE49-F238E27FC236}">
                    <a16:creationId xmlns:a16="http://schemas.microsoft.com/office/drawing/2014/main" id="{6D36343A-5B7D-084E-90BF-5D2D368FA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Beneficiaries &amp; Partners - OcuTher">
                <a:extLst>
                  <a:ext uri="{FF2B5EF4-FFF2-40B4-BE49-F238E27FC236}">
                    <a16:creationId xmlns:a16="http://schemas.microsoft.com/office/drawing/2014/main" id="{82E06D04-658A-E840-AEBC-67B107174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Csoportba foglalás 21">
              <a:extLst>
                <a:ext uri="{FF2B5EF4-FFF2-40B4-BE49-F238E27FC236}">
                  <a16:creationId xmlns:a16="http://schemas.microsoft.com/office/drawing/2014/main" id="{9A67AE85-23C4-2741-8DF1-48578779059E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22" name="Kép 30">
                <a:extLst>
                  <a:ext uri="{FF2B5EF4-FFF2-40B4-BE49-F238E27FC236}">
                    <a16:creationId xmlns:a16="http://schemas.microsoft.com/office/drawing/2014/main" id="{64C56F52-7254-024C-AA4A-41F2C366EF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23" name="Csoportba foglalás 31">
                <a:extLst>
                  <a:ext uri="{FF2B5EF4-FFF2-40B4-BE49-F238E27FC236}">
                    <a16:creationId xmlns:a16="http://schemas.microsoft.com/office/drawing/2014/main" id="{BA7F1BF8-2C50-E94D-AD47-E6580F862A97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24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2068BA83-90FB-C54B-AEE5-31DF98D630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9F18DB6D-5586-0C43-B67C-D9E5384F49B0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344885-DA38-6A43-8C3E-12F9FAC2915C}"/>
              </a:ext>
            </a:extLst>
          </p:cNvPr>
          <p:cNvSpPr txBox="1"/>
          <p:nvPr/>
        </p:nvSpPr>
        <p:spPr>
          <a:xfrm>
            <a:off x="960120" y="749808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Inclusion Criteria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3DA27-C90F-FF47-8F1E-389F6C4A9022}"/>
              </a:ext>
            </a:extLst>
          </p:cNvPr>
          <p:cNvSpPr txBox="1"/>
          <p:nvPr/>
        </p:nvSpPr>
        <p:spPr>
          <a:xfrm>
            <a:off x="5103876" y="738607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Exclusion Criteria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9041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>
            <a:spLocks noChangeArrowheads="1"/>
          </p:cNvSpPr>
          <p:nvPr/>
        </p:nvSpPr>
        <p:spPr bwMode="auto">
          <a:xfrm>
            <a:off x="4797365" y="1865055"/>
            <a:ext cx="2984974" cy="542766"/>
          </a:xfrm>
          <a:prstGeom prst="roundRect">
            <a:avLst>
              <a:gd name="adj" fmla="val 16667"/>
            </a:avLst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rot="0" vert="horz" wrap="square" lIns="51435" tIns="25718" rIns="51435" bIns="25718" anchor="ctr" anchorCtr="0" upright="1">
            <a:noAutofit/>
          </a:bodyPr>
          <a:lstStyle/>
          <a:p>
            <a:pPr algn="ctr"/>
            <a:r>
              <a:rPr lang="en-US" sz="1500" dirty="0">
                <a:latin typeface="Myriad Pro" panose="020B0503030403020204" pitchFamily="34" charset="0"/>
                <a:ea typeface="MS ??"/>
                <a:cs typeface="Cambria"/>
              </a:rPr>
              <a:t>FFR </a:t>
            </a:r>
            <a:r>
              <a:rPr lang="en-US" sz="1500" dirty="0">
                <a:latin typeface="Myriad Pro" panose="020B0503030403020204" pitchFamily="34" charset="0"/>
                <a:ea typeface="MS ??"/>
                <a:cs typeface="Arial"/>
              </a:rPr>
              <a:t>≤</a:t>
            </a:r>
            <a:r>
              <a:rPr lang="hu-HU" sz="1500" dirty="0">
                <a:latin typeface="Myriad Pro" panose="020B0503030403020204" pitchFamily="34" charset="0"/>
                <a:ea typeface="MS ??"/>
                <a:cs typeface="Arial"/>
              </a:rPr>
              <a:t> </a:t>
            </a:r>
            <a:r>
              <a:rPr lang="en-US" sz="1500" dirty="0">
                <a:latin typeface="Myriad Pro" panose="020B0503030403020204" pitchFamily="34" charset="0"/>
                <a:ea typeface="MS ??"/>
                <a:cs typeface="Cambria"/>
              </a:rPr>
              <a:t>0.80</a:t>
            </a:r>
            <a:endParaRPr lang="hu-HU" sz="1500" dirty="0">
              <a:latin typeface="Myriad Pro" panose="020B0503030403020204" pitchFamily="34" charset="0"/>
              <a:ea typeface="MS ??"/>
              <a:cs typeface="Times New Roman"/>
            </a:endParaRPr>
          </a:p>
        </p:txBody>
      </p:sp>
      <p:sp>
        <p:nvSpPr>
          <p:cNvPr id="11" name="Afgeronde rechthoek 10"/>
          <p:cNvSpPr>
            <a:spLocks noChangeArrowheads="1"/>
          </p:cNvSpPr>
          <p:nvPr/>
        </p:nvSpPr>
        <p:spPr bwMode="auto">
          <a:xfrm>
            <a:off x="3483574" y="2916957"/>
            <a:ext cx="2083911" cy="97164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rot="0" vert="horz" wrap="square" lIns="51435" tIns="25718" rIns="51435" bIns="25718" anchor="ctr" anchorCtr="0" upright="1">
            <a:noAutofit/>
          </a:bodyPr>
          <a:lstStyle/>
          <a:p>
            <a:pPr algn="ctr">
              <a:spcBef>
                <a:spcPts val="281"/>
              </a:spcBef>
            </a:pPr>
            <a:r>
              <a:rPr lang="en-US" sz="1500" dirty="0">
                <a:solidFill>
                  <a:srgbClr val="000000"/>
                </a:solidFill>
                <a:latin typeface="Myriad Pro" panose="020B0503030403020204" pitchFamily="34" charset="0"/>
                <a:ea typeface="MS ??"/>
                <a:cs typeface="Cambria"/>
              </a:rPr>
              <a:t>Group B</a:t>
            </a:r>
          </a:p>
          <a:p>
            <a:pPr algn="ctr">
              <a:spcBef>
                <a:spcPts val="281"/>
              </a:spcBef>
            </a:pPr>
            <a:r>
              <a:rPr lang="en-US" sz="1500" dirty="0">
                <a:solidFill>
                  <a:srgbClr val="000000"/>
                </a:solidFill>
                <a:latin typeface="Myriad Pro" panose="020B0503030403020204" pitchFamily="34" charset="0"/>
                <a:ea typeface="MS ??"/>
                <a:cs typeface="Cambria"/>
              </a:rPr>
              <a:t>TCFA positive</a:t>
            </a:r>
          </a:p>
          <a:p>
            <a:pPr algn="ctr">
              <a:spcBef>
                <a:spcPts val="281"/>
              </a:spcBef>
            </a:pPr>
            <a:r>
              <a:rPr lang="en-US" sz="1500" dirty="0">
                <a:solidFill>
                  <a:srgbClr val="000000"/>
                </a:solidFill>
                <a:latin typeface="Myriad Pro" panose="020B0503030403020204" pitchFamily="34" charset="0"/>
                <a:ea typeface="MS ??"/>
                <a:cs typeface="Cambria"/>
              </a:rPr>
              <a:t>OMT </a:t>
            </a:r>
            <a:endParaRPr lang="en-US" sz="1500" dirty="0">
              <a:latin typeface="Myriad Pro" panose="020B0503030403020204" pitchFamily="34" charset="0"/>
              <a:ea typeface="MS ??"/>
              <a:cs typeface="Times New Roman"/>
            </a:endParaRPr>
          </a:p>
        </p:txBody>
      </p:sp>
      <p:sp>
        <p:nvSpPr>
          <p:cNvPr id="12" name="Afgeronde rechthoek 11"/>
          <p:cNvSpPr>
            <a:spLocks noChangeArrowheads="1"/>
          </p:cNvSpPr>
          <p:nvPr/>
        </p:nvSpPr>
        <p:spPr bwMode="auto">
          <a:xfrm>
            <a:off x="771401" y="2895608"/>
            <a:ext cx="2083910" cy="99299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rot="0" vert="horz" wrap="square" lIns="51435" tIns="25718" rIns="51435" bIns="25718" anchor="ctr" anchorCtr="0" upright="1">
            <a:noAutofit/>
          </a:bodyPr>
          <a:lstStyle/>
          <a:p>
            <a:pPr algn="ctr">
              <a:spcBef>
                <a:spcPts val="281"/>
              </a:spcBef>
            </a:pP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MS ??"/>
                <a:cs typeface="Cambria"/>
              </a:rPr>
              <a:t>Group A</a:t>
            </a:r>
          </a:p>
          <a:p>
            <a:pPr algn="ctr">
              <a:spcBef>
                <a:spcPts val="281"/>
              </a:spcBef>
            </a:pP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MS ??"/>
                <a:cs typeface="Cambria"/>
              </a:rPr>
              <a:t>TCFA  negative</a:t>
            </a:r>
          </a:p>
          <a:p>
            <a:pPr algn="ctr">
              <a:spcBef>
                <a:spcPts val="281"/>
              </a:spcBef>
            </a:pP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MS ??"/>
                <a:cs typeface="Times New Roman"/>
              </a:rPr>
              <a:t>OMT</a:t>
            </a:r>
          </a:p>
        </p:txBody>
      </p:sp>
      <p:sp>
        <p:nvSpPr>
          <p:cNvPr id="13" name="Afgeronde rechthoek 12"/>
          <p:cNvSpPr>
            <a:spLocks noChangeArrowheads="1"/>
          </p:cNvSpPr>
          <p:nvPr/>
        </p:nvSpPr>
        <p:spPr bwMode="auto">
          <a:xfrm>
            <a:off x="300980" y="791547"/>
            <a:ext cx="8542039" cy="621000"/>
          </a:xfrm>
          <a:prstGeom prst="roundRect">
            <a:avLst>
              <a:gd name="adj" fmla="val 16667"/>
            </a:avLst>
          </a:prstGeom>
          <a:solidFill>
            <a:srgbClr val="002060">
              <a:alpha val="55000"/>
            </a:srgbClr>
          </a:solidFill>
          <a:ln>
            <a:noFill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rot="0" vert="horz" wrap="square" lIns="51435" tIns="25718" rIns="51435" bIns="25718" anchor="ctr" anchorCtr="0" upright="1">
            <a:noAutofit/>
          </a:bodyPr>
          <a:lstStyle/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n-US" sz="1500" dirty="0">
                <a:solidFill>
                  <a:schemeClr val="tx1"/>
                </a:solidFill>
                <a:latin typeface="Myriad Pro" panose="020B0503030403020204" pitchFamily="34" charset="0"/>
                <a:ea typeface="MS ??"/>
                <a:cs typeface="Cambria"/>
              </a:rPr>
              <a:t>DM patients undergoing angiography for any indication with ≥ 1 lesion (non-culprit if ACS) </a:t>
            </a:r>
          </a:p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n-US" sz="1500" dirty="0">
                <a:solidFill>
                  <a:schemeClr val="tx1"/>
                </a:solidFill>
                <a:latin typeface="Myriad Pro" panose="020B0503030403020204" pitchFamily="34" charset="0"/>
                <a:ea typeface="MS ??"/>
                <a:cs typeface="Cambria"/>
              </a:rPr>
              <a:t>that has %DS ≥ 40% and ≤ 80%, defined as </a:t>
            </a:r>
            <a:r>
              <a:rPr lang="en-US" sz="1500" u="sng" dirty="0">
                <a:solidFill>
                  <a:schemeClr val="tx1"/>
                </a:solidFill>
                <a:latin typeface="Myriad Pro" panose="020B0503030403020204" pitchFamily="34" charset="0"/>
                <a:ea typeface="MS ??"/>
                <a:cs typeface="Cambria"/>
              </a:rPr>
              <a:t>target lesion</a:t>
            </a:r>
            <a:r>
              <a:rPr lang="en-US" sz="1500" dirty="0">
                <a:solidFill>
                  <a:schemeClr val="tx1"/>
                </a:solidFill>
                <a:latin typeface="Myriad Pro" panose="020B0503030403020204" pitchFamily="34" charset="0"/>
                <a:ea typeface="MS ??"/>
                <a:cs typeface="Cambria"/>
              </a:rPr>
              <a:t>, that underwent  FFR</a:t>
            </a:r>
          </a:p>
        </p:txBody>
      </p:sp>
      <p:sp>
        <p:nvSpPr>
          <p:cNvPr id="17" name="Afgeronde rechthoek 16"/>
          <p:cNvSpPr>
            <a:spLocks noChangeArrowheads="1"/>
          </p:cNvSpPr>
          <p:nvPr/>
        </p:nvSpPr>
        <p:spPr bwMode="auto">
          <a:xfrm>
            <a:off x="1361661" y="1865055"/>
            <a:ext cx="3075976" cy="542766"/>
          </a:xfrm>
          <a:prstGeom prst="roundRect">
            <a:avLst>
              <a:gd name="adj" fmla="val 16667"/>
            </a:avLst>
          </a:prstGeom>
          <a:solidFill>
            <a:srgbClr val="0A2D74">
              <a:alpha val="67000"/>
            </a:srgbClr>
          </a:solidFill>
          <a:ln>
            <a:noFill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rot="0" vert="horz" wrap="square" lIns="51435" tIns="25718" rIns="51435" bIns="25718" anchor="ctr" anchorCtr="0" upright="1">
            <a:noAutofit/>
          </a:bodyPr>
          <a:lstStyle/>
          <a:p>
            <a:pPr algn="ctr"/>
            <a:r>
              <a:rPr lang="en-US" sz="1500" dirty="0">
                <a:latin typeface="Myriad Pro" panose="020B0503030403020204" pitchFamily="34" charset="0"/>
                <a:ea typeface="MS ??"/>
                <a:cs typeface="Cambria"/>
              </a:rPr>
              <a:t>FFR &gt; 0.80 </a:t>
            </a:r>
          </a:p>
          <a:p>
            <a:pPr algn="ctr"/>
            <a:r>
              <a:rPr lang="en-US" sz="1500" dirty="0" err="1">
                <a:latin typeface="Myriad Pro" panose="020B0503030403020204" pitchFamily="34" charset="0"/>
                <a:ea typeface="MS ??"/>
                <a:cs typeface="Cambria"/>
              </a:rPr>
              <a:t>Corelab</a:t>
            </a:r>
            <a:r>
              <a:rPr lang="en-US" sz="1500" dirty="0">
                <a:latin typeface="Myriad Pro" panose="020B0503030403020204" pitchFamily="34" charset="0"/>
                <a:ea typeface="MS ??"/>
                <a:cs typeface="Cambria"/>
              </a:rPr>
              <a:t> OCT lesion assessment </a:t>
            </a:r>
          </a:p>
        </p:txBody>
      </p:sp>
      <p:sp>
        <p:nvSpPr>
          <p:cNvPr id="33" name="Afgeronde rechthoek 32"/>
          <p:cNvSpPr>
            <a:spLocks noChangeArrowheads="1"/>
          </p:cNvSpPr>
          <p:nvPr/>
        </p:nvSpPr>
        <p:spPr bwMode="auto">
          <a:xfrm>
            <a:off x="6195748" y="2905001"/>
            <a:ext cx="2083911" cy="983605"/>
          </a:xfrm>
          <a:prstGeom prst="roundRect">
            <a:avLst>
              <a:gd name="adj" fmla="val 16667"/>
            </a:avLst>
          </a:prstGeom>
          <a:solidFill>
            <a:schemeClr val="accent4">
              <a:lumMod val="90000"/>
              <a:lumOff val="10000"/>
              <a:alpha val="43000"/>
            </a:schemeClr>
          </a:solidFill>
          <a:ln>
            <a:noFill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rot="0" vert="horz" wrap="square" lIns="51435" tIns="25718" rIns="51435" bIns="25718" anchor="ctr" anchorCtr="0" upright="1">
            <a:noAutofit/>
          </a:bodyPr>
          <a:lstStyle/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n-US" sz="1500" dirty="0">
                <a:solidFill>
                  <a:schemeClr val="bg1"/>
                </a:solidFill>
                <a:latin typeface="Myriad Pro" panose="020B0503030403020204" pitchFamily="34" charset="0"/>
                <a:ea typeface="MS ??"/>
                <a:cs typeface="Times New Roman"/>
              </a:rPr>
              <a:t>Group C</a:t>
            </a:r>
          </a:p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n-US" sz="1500" dirty="0">
                <a:solidFill>
                  <a:schemeClr val="bg1"/>
                </a:solidFill>
                <a:latin typeface="Myriad Pro" panose="020B0503030403020204" pitchFamily="34" charset="0"/>
                <a:ea typeface="MS ??"/>
                <a:cs typeface="Times New Roman"/>
              </a:rPr>
              <a:t>Revascularization + OMT 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1567190" y="0"/>
            <a:ext cx="5826919" cy="6616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400" i="0" kern="0" dirty="0">
                <a:solidFill>
                  <a:schemeClr val="accent4"/>
                </a:solidFill>
                <a:latin typeface="Myriad Pro" panose="020B0503030403020204" pitchFamily="34" charset="0"/>
              </a:rPr>
              <a:t>COMBINE (FFR-OCT) Design</a:t>
            </a:r>
          </a:p>
          <a:p>
            <a:pPr eaLnBrk="1" hangingPunct="1"/>
            <a:r>
              <a:rPr lang="en-US" sz="2000" kern="0" dirty="0">
                <a:solidFill>
                  <a:schemeClr val="bg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Prospective Natural History Study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B1D71F7-B6D9-8143-A4CC-E065A5C87E91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rot="16200000" flipH="1">
            <a:off x="4946318" y="1038229"/>
            <a:ext cx="391034" cy="113967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C9CA08C-06F5-FD43-9A2C-7C793306C3F8}"/>
              </a:ext>
            </a:extLst>
          </p:cNvPr>
          <p:cNvCxnSpPr/>
          <p:nvPr/>
        </p:nvCxnSpPr>
        <p:spPr bwMode="auto">
          <a:xfrm rot="16200000" flipH="1">
            <a:off x="5121608" y="918288"/>
            <a:ext cx="468891" cy="14673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C4E0837F-19C9-C347-A328-4C405B6B8CF0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 rot="10800000" flipV="1">
            <a:off x="2899650" y="1656143"/>
            <a:ext cx="1722741" cy="208912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CB605EDD-5C7D-5B4D-A1C6-BF757F3B96C9}"/>
              </a:ext>
            </a:extLst>
          </p:cNvPr>
          <p:cNvCxnSpPr>
            <a:cxnSpLocks/>
            <a:stCxn id="17" idx="2"/>
            <a:endCxn id="11" idx="0"/>
          </p:cNvCxnSpPr>
          <p:nvPr/>
        </p:nvCxnSpPr>
        <p:spPr bwMode="auto">
          <a:xfrm rot="16200000" flipH="1">
            <a:off x="3458021" y="1849448"/>
            <a:ext cx="509136" cy="16258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7A79C058-3694-5E4D-BC56-4DE1B8A67FA8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rot="10800000" flipV="1">
            <a:off x="1813356" y="2656572"/>
            <a:ext cx="1235242" cy="23903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4C887D4A-CC96-2848-BC8D-E4FFFCAE7D0C}"/>
              </a:ext>
            </a:extLst>
          </p:cNvPr>
          <p:cNvCxnSpPr>
            <a:cxnSpLocks/>
            <a:stCxn id="9" idx="2"/>
            <a:endCxn id="33" idx="0"/>
          </p:cNvCxnSpPr>
          <p:nvPr/>
        </p:nvCxnSpPr>
        <p:spPr bwMode="auto">
          <a:xfrm rot="16200000" flipH="1">
            <a:off x="6515188" y="2182485"/>
            <a:ext cx="497180" cy="9478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07AA1E3E-269E-694D-A480-09539A278B32}"/>
              </a:ext>
            </a:extLst>
          </p:cNvPr>
          <p:cNvSpPr/>
          <p:nvPr/>
        </p:nvSpPr>
        <p:spPr bwMode="auto">
          <a:xfrm>
            <a:off x="629083" y="2855936"/>
            <a:ext cx="5146507" cy="1607419"/>
          </a:xfrm>
          <a:prstGeom prst="round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7B1C2F6A-3007-A342-865E-D73194AB394A}"/>
              </a:ext>
            </a:extLst>
          </p:cNvPr>
          <p:cNvSpPr/>
          <p:nvPr/>
        </p:nvSpPr>
        <p:spPr bwMode="auto">
          <a:xfrm>
            <a:off x="3368501" y="2775265"/>
            <a:ext cx="5146507" cy="1607419"/>
          </a:xfrm>
          <a:prstGeom prst="roundRect">
            <a:avLst/>
          </a:prstGeom>
          <a:solidFill>
            <a:schemeClr val="tx2">
              <a:lumMod val="75000"/>
              <a:lumOff val="25000"/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0B10270-5DD7-2D4D-B3A6-4F1E174AA6B9}"/>
              </a:ext>
            </a:extLst>
          </p:cNvPr>
          <p:cNvSpPr txBox="1"/>
          <p:nvPr/>
        </p:nvSpPr>
        <p:spPr>
          <a:xfrm>
            <a:off x="890717" y="4069784"/>
            <a:ext cx="194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</a:rPr>
              <a:t>Primary Endpoint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00EAFA8-966A-BA40-8532-E78C24A4CBC3}"/>
              </a:ext>
            </a:extLst>
          </p:cNvPr>
          <p:cNvSpPr txBox="1"/>
          <p:nvPr/>
        </p:nvSpPr>
        <p:spPr>
          <a:xfrm>
            <a:off x="6146741" y="3969504"/>
            <a:ext cx="218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</a:rPr>
              <a:t>Secondary Endpoint</a:t>
            </a:r>
          </a:p>
        </p:txBody>
      </p:sp>
      <p:grpSp>
        <p:nvGrpSpPr>
          <p:cNvPr id="36" name="Csoportba foglalás 19">
            <a:extLst>
              <a:ext uri="{FF2B5EF4-FFF2-40B4-BE49-F238E27FC236}">
                <a16:creationId xmlns:a16="http://schemas.microsoft.com/office/drawing/2014/main" id="{B2415ED0-BAF1-9F45-9C85-21EB0B0BF012}"/>
              </a:ext>
            </a:extLst>
          </p:cNvPr>
          <p:cNvGrpSpPr/>
          <p:nvPr/>
        </p:nvGrpSpPr>
        <p:grpSpPr>
          <a:xfrm>
            <a:off x="202107" y="4559514"/>
            <a:ext cx="5712390" cy="503830"/>
            <a:chOff x="202107" y="4559514"/>
            <a:chExt cx="5712390" cy="503830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1E2B76A4-9B95-7D46-BC8E-2D5EE8226297}"/>
                </a:ext>
              </a:extLst>
            </p:cNvPr>
            <p:cNvGrpSpPr/>
            <p:nvPr/>
          </p:nvGrpSpPr>
          <p:grpSpPr>
            <a:xfrm>
              <a:off x="2426201" y="4559514"/>
              <a:ext cx="3488296" cy="503830"/>
              <a:chOff x="2426201" y="4559514"/>
              <a:chExt cx="3488296" cy="503830"/>
            </a:xfrm>
          </p:grpSpPr>
          <p:pic>
            <p:nvPicPr>
              <p:cNvPr id="43" name="Picture 4" descr="ULB – Hôpital Erasme - Ortho-Rhumato">
                <a:extLst>
                  <a:ext uri="{FF2B5EF4-FFF2-40B4-BE49-F238E27FC236}">
                    <a16:creationId xmlns:a16="http://schemas.microsoft.com/office/drawing/2014/main" id="{03CD266F-D6FC-9847-AC0D-7A5A1E899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95" r="1493" b="21357"/>
              <a:stretch/>
            </p:blipFill>
            <p:spPr bwMode="auto">
              <a:xfrm>
                <a:off x="242620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6" descr="Physician Assistant Isala Hartcentrum - NAPA">
                <a:extLst>
                  <a:ext uri="{FF2B5EF4-FFF2-40B4-BE49-F238E27FC236}">
                    <a16:creationId xmlns:a16="http://schemas.microsoft.com/office/drawing/2014/main" id="{42922986-8101-5645-8105-EF81D3664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541" y="4559514"/>
                <a:ext cx="1106279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Beneficiaries &amp; Partners - OcuTher">
                <a:extLst>
                  <a:ext uri="{FF2B5EF4-FFF2-40B4-BE49-F238E27FC236}">
                    <a16:creationId xmlns:a16="http://schemas.microsoft.com/office/drawing/2014/main" id="{714517DB-B7A2-9349-9E4D-EFA8229F87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242" y="4559514"/>
                <a:ext cx="1399255" cy="503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Csoportba foglalás 21">
              <a:extLst>
                <a:ext uri="{FF2B5EF4-FFF2-40B4-BE49-F238E27FC236}">
                  <a16:creationId xmlns:a16="http://schemas.microsoft.com/office/drawing/2014/main" id="{3C483334-2182-D143-B591-FF65408B0F23}"/>
                </a:ext>
              </a:extLst>
            </p:cNvPr>
            <p:cNvGrpSpPr/>
            <p:nvPr/>
          </p:nvGrpSpPr>
          <p:grpSpPr>
            <a:xfrm>
              <a:off x="202107" y="4559514"/>
              <a:ext cx="964212" cy="478967"/>
              <a:chOff x="202107" y="4559514"/>
              <a:chExt cx="964212" cy="478967"/>
            </a:xfrm>
          </p:grpSpPr>
          <p:pic>
            <p:nvPicPr>
              <p:cNvPr id="39" name="Kép 30">
                <a:extLst>
                  <a:ext uri="{FF2B5EF4-FFF2-40B4-BE49-F238E27FC236}">
                    <a16:creationId xmlns:a16="http://schemas.microsoft.com/office/drawing/2014/main" id="{7094249F-62CB-F241-BDAD-6AFB3C972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8" t="256" r="17602" b="4494"/>
              <a:stretch/>
            </p:blipFill>
            <p:spPr>
              <a:xfrm>
                <a:off x="843963" y="4696032"/>
                <a:ext cx="322094" cy="342000"/>
              </a:xfrm>
              <a:prstGeom prst="rect">
                <a:avLst/>
              </a:prstGeom>
            </p:spPr>
          </p:pic>
          <p:grpSp>
            <p:nvGrpSpPr>
              <p:cNvPr id="40" name="Csoportba foglalás 31">
                <a:extLst>
                  <a:ext uri="{FF2B5EF4-FFF2-40B4-BE49-F238E27FC236}">
                    <a16:creationId xmlns:a16="http://schemas.microsoft.com/office/drawing/2014/main" id="{F172ACB9-5FA8-9043-80FD-E9DB06D62A30}"/>
                  </a:ext>
                </a:extLst>
              </p:cNvPr>
              <p:cNvGrpSpPr/>
              <p:nvPr/>
            </p:nvGrpSpPr>
            <p:grpSpPr>
              <a:xfrm>
                <a:off x="202107" y="4559514"/>
                <a:ext cx="964212" cy="478967"/>
                <a:chOff x="202107" y="4559514"/>
                <a:chExt cx="964212" cy="478967"/>
              </a:xfrm>
            </p:grpSpPr>
            <p:pic>
              <p:nvPicPr>
                <p:cNvPr id="41" name="Picture 4" descr="Functional Measurement of Coronary Stenosis - ScienceDirect">
                  <a:extLst>
                    <a:ext uri="{FF2B5EF4-FFF2-40B4-BE49-F238E27FC236}">
                      <a16:creationId xmlns:a16="http://schemas.microsoft.com/office/drawing/2014/main" id="{996D3B9F-3FEB-0A4D-A1FB-CC9F6C3175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21" t="11845" r="26672" b="27699"/>
                <a:stretch/>
              </p:blipFill>
              <p:spPr bwMode="auto">
                <a:xfrm>
                  <a:off x="202107" y="4687713"/>
                  <a:ext cx="665772" cy="350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ounded Rectangle 25">
                  <a:extLst>
                    <a:ext uri="{FF2B5EF4-FFF2-40B4-BE49-F238E27FC236}">
                      <a16:creationId xmlns:a16="http://schemas.microsoft.com/office/drawing/2014/main" id="{281DCF66-7A10-8F4C-B52A-4AA3C589ADA4}"/>
                    </a:ext>
                  </a:extLst>
                </p:cNvPr>
                <p:cNvSpPr/>
                <p:nvPr/>
              </p:nvSpPr>
              <p:spPr bwMode="auto">
                <a:xfrm>
                  <a:off x="202108" y="4559514"/>
                  <a:ext cx="964211" cy="153062"/>
                </a:xfrm>
                <a:prstGeom prst="roundRect">
                  <a:avLst/>
                </a:prstGeom>
                <a:solidFill>
                  <a:srgbClr val="21003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1" u="none" strike="noStrike" cap="none" normalizeH="0" baseline="0" dirty="0">
                      <a:ln>
                        <a:noFill/>
                      </a:ln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COMBINE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568174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6" grpId="0" animBg="1"/>
      <p:bldP spid="92" grpId="0"/>
      <p:bldP spid="1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9">
      <a:dk1>
        <a:srgbClr val="000000"/>
      </a:dk1>
      <a:lt1>
        <a:srgbClr val="FFFFFF"/>
      </a:lt1>
      <a:dk2>
        <a:srgbClr val="050B36"/>
      </a:dk2>
      <a:lt2>
        <a:srgbClr val="050B36"/>
      </a:lt2>
      <a:accent1>
        <a:srgbClr val="210032"/>
      </a:accent1>
      <a:accent2>
        <a:srgbClr val="00D1DE"/>
      </a:accent2>
      <a:accent3>
        <a:srgbClr val="F3BD00"/>
      </a:accent3>
      <a:accent4>
        <a:srgbClr val="00415D"/>
      </a:accent4>
      <a:accent5>
        <a:srgbClr val="FFADAA"/>
      </a:accent5>
      <a:accent6>
        <a:srgbClr val="2D2D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E94E450BBB44AB57AE84C1E939B4F" ma:contentTypeVersion="10" ma:contentTypeDescription="Create a new document." ma:contentTypeScope="" ma:versionID="84c73af3dd7b21d2421827449dbea17c">
  <xsd:schema xmlns:xsd="http://www.w3.org/2001/XMLSchema" xmlns:xs="http://www.w3.org/2001/XMLSchema" xmlns:p="http://schemas.microsoft.com/office/2006/metadata/properties" xmlns:ns3="a275f713-a302-42a9-8e69-686f62f8c750" targetNamespace="http://schemas.microsoft.com/office/2006/metadata/properties" ma:root="true" ma:fieldsID="383f954c38363c445662b2ffd8d11707" ns3:_="">
    <xsd:import namespace="a275f713-a302-42a9-8e69-686f62f8c7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f713-a302-42a9-8e69-686f62f8c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FBAD4-933B-44D2-8FF6-AF00A7FBB8B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275f713-a302-42a9-8e69-686f62f8c7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16D388-DBDD-497A-9285-C7B5DD6AB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5f713-a302-42a9-8e69-686f62f8c7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19BC44-7E1A-4F69-9F69-58A6B346D0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2846</Words>
  <Application>Microsoft Macintosh PowerPoint</Application>
  <PresentationFormat>On-screen Show (16:9)</PresentationFormat>
  <Paragraphs>608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Myriad Pro</vt:lpstr>
      <vt:lpstr>Segoe UI</vt:lpstr>
      <vt:lpstr>Wingdings 2</vt:lpstr>
      <vt:lpstr>CRF_2006_background</vt:lpstr>
      <vt:lpstr>Combined Optical Coherence Tomography  and Fractional Flow Reserve Assessment  to Better Predict Adverse Event Outcomes  in DM Patients  </vt:lpstr>
      <vt:lpstr>PowerPoint Presentation</vt:lpstr>
      <vt:lpstr>Background</vt:lpstr>
      <vt:lpstr>DM subgroup analysis of PROSPECT Trial Impact of NCL and TCFA on MACE  </vt:lpstr>
      <vt:lpstr>OCT imaging and plaque vulnerability </vt:lpstr>
      <vt:lpstr>COMBINE Hypothesis</vt:lpstr>
      <vt:lpstr>Methods</vt:lpstr>
      <vt:lpstr>COMBINE  </vt:lpstr>
      <vt:lpstr>PowerPoint Presentation</vt:lpstr>
      <vt:lpstr>Study Endpoints</vt:lpstr>
      <vt:lpstr>Sample Size and Power Calculations</vt:lpstr>
      <vt:lpstr>Trial Geography</vt:lpstr>
      <vt:lpstr>Study Organization</vt:lpstr>
      <vt:lpstr>PowerPoint Presentation</vt:lpstr>
      <vt:lpstr>Baseline Clinical Characteristics</vt:lpstr>
      <vt:lpstr>FFR and OCT Quantitative Results</vt:lpstr>
      <vt:lpstr>OCT Lesion Baseline Qualitative Results</vt:lpstr>
      <vt:lpstr>PowerPoint Presentation</vt:lpstr>
      <vt:lpstr>PowerPoint Presentation</vt:lpstr>
      <vt:lpstr>PowerPoint Presentation</vt:lpstr>
      <vt:lpstr>Secondary Endpoint</vt:lpstr>
      <vt:lpstr>PowerPoint Presentation</vt:lpstr>
      <vt:lpstr>Multivariable COX Regression Analyses</vt:lpstr>
      <vt:lpstr>Study Limitations</vt:lpstr>
      <vt:lpstr>Conclusions </vt:lpstr>
    </vt:vector>
  </TitlesOfParts>
  <Manager/>
  <Company>CRF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subject/>
  <dc:creator>jzuccardy</dc:creator>
  <cp:keywords/>
  <dc:description/>
  <cp:lastModifiedBy>Elvin Kedhi</cp:lastModifiedBy>
  <cp:revision>569</cp:revision>
  <dcterms:created xsi:type="dcterms:W3CDTF">2015-03-17T14:58:49Z</dcterms:created>
  <dcterms:modified xsi:type="dcterms:W3CDTF">2020-09-26T09:47:19Z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0x0101002FFE94E450BBB44AB57AE84C1E939B4F</vt:lpwstr>
  </property>
</Properties>
</file>